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8" r:id="rId3"/>
    <p:sldId id="269" r:id="rId4"/>
    <p:sldId id="270" r:id="rId5"/>
    <p:sldId id="278" r:id="rId6"/>
    <p:sldId id="275" r:id="rId7"/>
    <p:sldId id="271" r:id="rId8"/>
    <p:sldId id="272" r:id="rId9"/>
    <p:sldId id="287" r:id="rId10"/>
    <p:sldId id="273" r:id="rId11"/>
    <p:sldId id="279" r:id="rId12"/>
    <p:sldId id="290" r:id="rId13"/>
    <p:sldId id="283" r:id="rId14"/>
    <p:sldId id="286" r:id="rId15"/>
    <p:sldId id="282" r:id="rId16"/>
    <p:sldId id="288" r:id="rId17"/>
    <p:sldId id="289" r:id="rId18"/>
    <p:sldId id="291" r:id="rId19"/>
    <p:sldId id="292" r:id="rId20"/>
    <p:sldId id="293" r:id="rId21"/>
  </p:sldIdLst>
  <p:sldSz cx="12192000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4" autoAdjust="0"/>
    <p:restoredTop sz="86084" autoAdjust="0"/>
  </p:normalViewPr>
  <p:slideViewPr>
    <p:cSldViewPr snapToGrid="0">
      <p:cViewPr>
        <p:scale>
          <a:sx n="60" d="100"/>
          <a:sy n="60" d="100"/>
        </p:scale>
        <p:origin x="-171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26118-66FB-4C33-8D88-E77CBCFF641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AU"/>
        </a:p>
      </dgm:t>
    </dgm:pt>
    <dgm:pt modelId="{1E8C6DA0-684D-4F7B-987F-09C580118529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mn-MN" sz="2800" dirty="0" smtClean="0"/>
            <a:t>Эмийн гаж нөлөөнөөс зайлсхийх</a:t>
          </a:r>
          <a:endParaRPr lang="en-GB" sz="2800" dirty="0"/>
        </a:p>
      </dgm:t>
    </dgm:pt>
    <dgm:pt modelId="{FB112AF6-CAF9-47C8-A022-7EA8F490016B}" type="parTrans" cxnId="{7872EB4B-9C64-40E4-8099-E9C7955D5D6F}">
      <dgm:prSet/>
      <dgm:spPr/>
      <dgm:t>
        <a:bodyPr/>
        <a:lstStyle/>
        <a:p>
          <a:endParaRPr lang="en-GB"/>
        </a:p>
      </dgm:t>
    </dgm:pt>
    <dgm:pt modelId="{CA82307C-58E5-4E0C-82E2-2ACFCB980A15}" type="sibTrans" cxnId="{7872EB4B-9C64-40E4-8099-E9C7955D5D6F}">
      <dgm:prSet/>
      <dgm:spPr/>
      <dgm:t>
        <a:bodyPr/>
        <a:lstStyle/>
        <a:p>
          <a:endParaRPr lang="en-GB"/>
        </a:p>
      </dgm:t>
    </dgm:pt>
    <dgm:pt modelId="{79D37CBA-77BE-4C03-8824-95A58FABF67F}">
      <dgm:prSet phldrT="[Text]"/>
      <dgm:spPr>
        <a:solidFill>
          <a:schemeClr val="tx2">
            <a:alpha val="70000"/>
          </a:schemeClr>
        </a:solidFill>
      </dgm:spPr>
      <dgm:t>
        <a:bodyPr/>
        <a:lstStyle/>
        <a:p>
          <a:r>
            <a:rPr lang="mn-MN" dirty="0" smtClean="0"/>
            <a:t>Эмийн алдаанаас зайлсхийх</a:t>
          </a:r>
          <a:endParaRPr lang="en-GB" dirty="0"/>
        </a:p>
      </dgm:t>
    </dgm:pt>
    <dgm:pt modelId="{38746013-A4DF-46EC-AC47-6A2E77CE766A}" type="parTrans" cxnId="{456B0F5E-A167-4ED6-9536-21FB99B0B306}">
      <dgm:prSet/>
      <dgm:spPr/>
      <dgm:t>
        <a:bodyPr/>
        <a:lstStyle/>
        <a:p>
          <a:endParaRPr lang="en-GB"/>
        </a:p>
      </dgm:t>
    </dgm:pt>
    <dgm:pt modelId="{97814AB3-0629-4FE3-9D31-CECE337D8580}" type="sibTrans" cxnId="{456B0F5E-A167-4ED6-9536-21FB99B0B306}">
      <dgm:prSet/>
      <dgm:spPr/>
      <dgm:t>
        <a:bodyPr/>
        <a:lstStyle/>
        <a:p>
          <a:endParaRPr lang="en-GB"/>
        </a:p>
      </dgm:t>
    </dgm:pt>
    <dgm:pt modelId="{0D04A23E-4D3C-47C4-AE5A-A111F67B8D41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mn-MN" dirty="0" smtClean="0"/>
            <a:t>Эмийн хэрэглээг оновчтой болгох</a:t>
          </a:r>
          <a:endParaRPr lang="en-GB" dirty="0"/>
        </a:p>
      </dgm:t>
    </dgm:pt>
    <dgm:pt modelId="{1C6E5A68-EA44-45BF-8D2F-7E8ADA9380F2}" type="parTrans" cxnId="{FC88230E-71D1-4888-8569-45670F210A95}">
      <dgm:prSet/>
      <dgm:spPr/>
      <dgm:t>
        <a:bodyPr/>
        <a:lstStyle/>
        <a:p>
          <a:endParaRPr lang="en-GB"/>
        </a:p>
      </dgm:t>
    </dgm:pt>
    <dgm:pt modelId="{8631D78C-0025-4487-89F2-854221851E87}" type="sibTrans" cxnId="{FC88230E-71D1-4888-8569-45670F210A95}">
      <dgm:prSet/>
      <dgm:spPr/>
      <dgm:t>
        <a:bodyPr/>
        <a:lstStyle/>
        <a:p>
          <a:endParaRPr lang="en-GB"/>
        </a:p>
      </dgm:t>
    </dgm:pt>
    <dgm:pt modelId="{8E818640-A488-40D0-B214-730E10450B6F}" type="pres">
      <dgm:prSet presAssocID="{A4626118-66FB-4C33-8D88-E77CBCFF6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BE6C20-668E-4D2D-BF8F-F6DC18C856EF}" type="pres">
      <dgm:prSet presAssocID="{1E8C6DA0-684D-4F7B-987F-09C580118529}" presName="comp" presStyleCnt="0"/>
      <dgm:spPr/>
    </dgm:pt>
    <dgm:pt modelId="{DB525335-E635-45E4-B572-6589322A351F}" type="pres">
      <dgm:prSet presAssocID="{1E8C6DA0-684D-4F7B-987F-09C580118529}" presName="rect2" presStyleLbl="node1" presStyleIdx="0" presStyleCnt="3" custScaleX="124292" custScaleY="74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C0AAE-A3C6-4A2B-A5D1-90462F4FA29A}" type="pres">
      <dgm:prSet presAssocID="{1E8C6DA0-684D-4F7B-987F-09C580118529}" presName="rect1" presStyleLbl="lnNode1" presStyleIdx="0" presStyleCnt="3"/>
      <dgm:spPr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F1C102B9-1E43-4886-8BE3-6380077414C3}" type="pres">
      <dgm:prSet presAssocID="{CA82307C-58E5-4E0C-82E2-2ACFCB980A15}" presName="sibTrans" presStyleCnt="0"/>
      <dgm:spPr/>
    </dgm:pt>
    <dgm:pt modelId="{90F5DB95-8019-4405-8F5D-1954F046962C}" type="pres">
      <dgm:prSet presAssocID="{79D37CBA-77BE-4C03-8824-95A58FABF67F}" presName="comp" presStyleCnt="0"/>
      <dgm:spPr/>
    </dgm:pt>
    <dgm:pt modelId="{F12502BF-324B-4432-A0D5-2ABCDC619BD3}" type="pres">
      <dgm:prSet presAssocID="{79D37CBA-77BE-4C03-8824-95A58FABF67F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2C895-54FD-4ACE-8845-3829F296B8D0}" type="pres">
      <dgm:prSet presAssocID="{79D37CBA-77BE-4C03-8824-95A58FABF67F}" presName="rect1" presStyleLbl="lnNode1" presStyleIdx="1" presStyleCnt="3"/>
      <dgm:spPr>
        <a:blipFill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617ACD8F-EDA4-479D-BC09-E87EDF7C9167}" type="pres">
      <dgm:prSet presAssocID="{97814AB3-0629-4FE3-9D31-CECE337D8580}" presName="sibTrans" presStyleCnt="0"/>
      <dgm:spPr/>
    </dgm:pt>
    <dgm:pt modelId="{1F915AE5-903A-4592-BF79-75625AC2117F}" type="pres">
      <dgm:prSet presAssocID="{0D04A23E-4D3C-47C4-AE5A-A111F67B8D41}" presName="comp" presStyleCnt="0"/>
      <dgm:spPr/>
    </dgm:pt>
    <dgm:pt modelId="{805F1788-599F-4501-80A4-33EB58D3E818}" type="pres">
      <dgm:prSet presAssocID="{0D04A23E-4D3C-47C4-AE5A-A111F67B8D4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9249B-6B79-49B4-B75A-15108B9A6FDC}" type="pres">
      <dgm:prSet presAssocID="{0D04A23E-4D3C-47C4-AE5A-A111F67B8D41}" presName="rect1" presStyleLbl="lnNode1" presStyleIdx="2" presStyleCnt="3"/>
      <dgm:spPr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</dgm:spPr>
    </dgm:pt>
  </dgm:ptLst>
  <dgm:cxnLst>
    <dgm:cxn modelId="{0A3F9BE3-5313-4BB5-8BCA-1750969AC11B}" type="presOf" srcId="{A4626118-66FB-4C33-8D88-E77CBCFF6416}" destId="{8E818640-A488-40D0-B214-730E10450B6F}" srcOrd="0" destOrd="0" presId="urn:microsoft.com/office/officeart/2008/layout/AlternatingPictureBlocks"/>
    <dgm:cxn modelId="{7872EB4B-9C64-40E4-8099-E9C7955D5D6F}" srcId="{A4626118-66FB-4C33-8D88-E77CBCFF6416}" destId="{1E8C6DA0-684D-4F7B-987F-09C580118529}" srcOrd="0" destOrd="0" parTransId="{FB112AF6-CAF9-47C8-A022-7EA8F490016B}" sibTransId="{CA82307C-58E5-4E0C-82E2-2ACFCB980A15}"/>
    <dgm:cxn modelId="{19CAC439-1437-4FCD-B766-F7734B6E61BD}" type="presOf" srcId="{0D04A23E-4D3C-47C4-AE5A-A111F67B8D41}" destId="{805F1788-599F-4501-80A4-33EB58D3E818}" srcOrd="0" destOrd="0" presId="urn:microsoft.com/office/officeart/2008/layout/AlternatingPictureBlocks"/>
    <dgm:cxn modelId="{17BC6A86-A101-4473-85C2-778B57B17454}" type="presOf" srcId="{79D37CBA-77BE-4C03-8824-95A58FABF67F}" destId="{F12502BF-324B-4432-A0D5-2ABCDC619BD3}" srcOrd="0" destOrd="0" presId="urn:microsoft.com/office/officeart/2008/layout/AlternatingPictureBlocks"/>
    <dgm:cxn modelId="{FC88230E-71D1-4888-8569-45670F210A95}" srcId="{A4626118-66FB-4C33-8D88-E77CBCFF6416}" destId="{0D04A23E-4D3C-47C4-AE5A-A111F67B8D41}" srcOrd="2" destOrd="0" parTransId="{1C6E5A68-EA44-45BF-8D2F-7E8ADA9380F2}" sibTransId="{8631D78C-0025-4487-89F2-854221851E87}"/>
    <dgm:cxn modelId="{456B0F5E-A167-4ED6-9536-21FB99B0B306}" srcId="{A4626118-66FB-4C33-8D88-E77CBCFF6416}" destId="{79D37CBA-77BE-4C03-8824-95A58FABF67F}" srcOrd="1" destOrd="0" parTransId="{38746013-A4DF-46EC-AC47-6A2E77CE766A}" sibTransId="{97814AB3-0629-4FE3-9D31-CECE337D8580}"/>
    <dgm:cxn modelId="{FF1D319F-C208-48D6-84A4-AD07367713FC}" type="presOf" srcId="{1E8C6DA0-684D-4F7B-987F-09C580118529}" destId="{DB525335-E635-45E4-B572-6589322A351F}" srcOrd="0" destOrd="0" presId="urn:microsoft.com/office/officeart/2008/layout/AlternatingPictureBlocks"/>
    <dgm:cxn modelId="{0CB9BD54-E14C-46A9-855F-639E8B2DE58F}" type="presParOf" srcId="{8E818640-A488-40D0-B214-730E10450B6F}" destId="{DCBE6C20-668E-4D2D-BF8F-F6DC18C856EF}" srcOrd="0" destOrd="0" presId="urn:microsoft.com/office/officeart/2008/layout/AlternatingPictureBlocks"/>
    <dgm:cxn modelId="{00ABED27-4B98-434F-A382-6239BCD62549}" type="presParOf" srcId="{DCBE6C20-668E-4D2D-BF8F-F6DC18C856EF}" destId="{DB525335-E635-45E4-B572-6589322A351F}" srcOrd="0" destOrd="0" presId="urn:microsoft.com/office/officeart/2008/layout/AlternatingPictureBlocks"/>
    <dgm:cxn modelId="{D7F81D52-9742-4021-BA77-97523E254D71}" type="presParOf" srcId="{DCBE6C20-668E-4D2D-BF8F-F6DC18C856EF}" destId="{349C0AAE-A3C6-4A2B-A5D1-90462F4FA29A}" srcOrd="1" destOrd="0" presId="urn:microsoft.com/office/officeart/2008/layout/AlternatingPictureBlocks"/>
    <dgm:cxn modelId="{F6DE80A7-9379-4130-A3AB-1854672D29DB}" type="presParOf" srcId="{8E818640-A488-40D0-B214-730E10450B6F}" destId="{F1C102B9-1E43-4886-8BE3-6380077414C3}" srcOrd="1" destOrd="0" presId="urn:microsoft.com/office/officeart/2008/layout/AlternatingPictureBlocks"/>
    <dgm:cxn modelId="{AF413B98-89AA-4F2D-ADE0-83B5A65B2379}" type="presParOf" srcId="{8E818640-A488-40D0-B214-730E10450B6F}" destId="{90F5DB95-8019-4405-8F5D-1954F046962C}" srcOrd="2" destOrd="0" presId="urn:microsoft.com/office/officeart/2008/layout/AlternatingPictureBlocks"/>
    <dgm:cxn modelId="{3CCBD586-133B-4F54-88CB-72C6780902CA}" type="presParOf" srcId="{90F5DB95-8019-4405-8F5D-1954F046962C}" destId="{F12502BF-324B-4432-A0D5-2ABCDC619BD3}" srcOrd="0" destOrd="0" presId="urn:microsoft.com/office/officeart/2008/layout/AlternatingPictureBlocks"/>
    <dgm:cxn modelId="{6C569E0B-BEEA-4C71-8C88-022D38535211}" type="presParOf" srcId="{90F5DB95-8019-4405-8F5D-1954F046962C}" destId="{E5E2C895-54FD-4ACE-8845-3829F296B8D0}" srcOrd="1" destOrd="0" presId="urn:microsoft.com/office/officeart/2008/layout/AlternatingPictureBlocks"/>
    <dgm:cxn modelId="{EE004285-7C3F-431E-86F7-8D2C849A4F88}" type="presParOf" srcId="{8E818640-A488-40D0-B214-730E10450B6F}" destId="{617ACD8F-EDA4-479D-BC09-E87EDF7C9167}" srcOrd="3" destOrd="0" presId="urn:microsoft.com/office/officeart/2008/layout/AlternatingPictureBlocks"/>
    <dgm:cxn modelId="{F31AA790-F979-4A0C-BA4D-2AA4EB144F3B}" type="presParOf" srcId="{8E818640-A488-40D0-B214-730E10450B6F}" destId="{1F915AE5-903A-4592-BF79-75625AC2117F}" srcOrd="4" destOrd="0" presId="urn:microsoft.com/office/officeart/2008/layout/AlternatingPictureBlocks"/>
    <dgm:cxn modelId="{AE25467C-3ED6-47D6-8D06-166E56729F50}" type="presParOf" srcId="{1F915AE5-903A-4592-BF79-75625AC2117F}" destId="{805F1788-599F-4501-80A4-33EB58D3E818}" srcOrd="0" destOrd="0" presId="urn:microsoft.com/office/officeart/2008/layout/AlternatingPictureBlocks"/>
    <dgm:cxn modelId="{2954E02F-87E0-4641-AEC2-3D589C33DBF9}" type="presParOf" srcId="{1F915AE5-903A-4592-BF79-75625AC2117F}" destId="{C209249B-6B79-49B4-B75A-15108B9A6FD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A2C09-499C-495A-A04B-90C41DD3DFB2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9A0DA6C2-7DD6-4841-965B-D7B1A084F611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mn-MN" dirty="0" smtClean="0"/>
            <a:t>Аюулгүй байдлыг эмнэлэг,\анагаах ухааны талаас харах нь </a:t>
          </a:r>
          <a:r>
            <a:rPr lang="en-GB" dirty="0" smtClean="0"/>
            <a:t>(</a:t>
          </a:r>
          <a:r>
            <a:rPr lang="mn-MN" dirty="0" smtClean="0"/>
            <a:t>хор уршгаас зайлсхийх</a:t>
          </a:r>
          <a:r>
            <a:rPr lang="en-GB" dirty="0" smtClean="0"/>
            <a:t>)</a:t>
          </a:r>
          <a:endParaRPr lang="en-GB" dirty="0"/>
        </a:p>
      </dgm:t>
    </dgm:pt>
    <dgm:pt modelId="{70B4DD6B-1C82-4182-BCE5-AF6DFA4A86DA}" type="parTrans" cxnId="{6330F494-5BB0-4096-9B49-2F59A358071C}">
      <dgm:prSet/>
      <dgm:spPr/>
      <dgm:t>
        <a:bodyPr/>
        <a:lstStyle/>
        <a:p>
          <a:endParaRPr lang="en-GB"/>
        </a:p>
      </dgm:t>
    </dgm:pt>
    <dgm:pt modelId="{6C86402B-4E49-4E18-8CF4-96FC2BBEA21D}" type="sibTrans" cxnId="{6330F494-5BB0-4096-9B49-2F59A358071C}">
      <dgm:prSet/>
      <dgm:spPr/>
      <dgm:t>
        <a:bodyPr/>
        <a:lstStyle/>
        <a:p>
          <a:endParaRPr lang="en-GB"/>
        </a:p>
      </dgm:t>
    </dgm:pt>
    <dgm:pt modelId="{77429FAC-CC01-4D06-A66E-1D61C20C96E5}" type="pres">
      <dgm:prSet presAssocID="{455A2C09-499C-495A-A04B-90C41DD3DFB2}" presName="compositeShape" presStyleCnt="0">
        <dgm:presLayoutVars>
          <dgm:chMax val="7"/>
          <dgm:dir/>
          <dgm:resizeHandles val="exact"/>
        </dgm:presLayoutVars>
      </dgm:prSet>
      <dgm:spPr/>
    </dgm:pt>
    <dgm:pt modelId="{648AA13E-F45A-41EC-A9F8-7875EF91F6DE}" type="pres">
      <dgm:prSet presAssocID="{9A0DA6C2-7DD6-4841-965B-D7B1A084F611}" presName="circ1TxSh" presStyleLbl="vennNode1" presStyleIdx="0" presStyleCnt="1" custLinFactNeighborX="29630" custLinFactNeighborY="-13566"/>
      <dgm:spPr/>
      <dgm:t>
        <a:bodyPr/>
        <a:lstStyle/>
        <a:p>
          <a:endParaRPr lang="en-US"/>
        </a:p>
      </dgm:t>
    </dgm:pt>
  </dgm:ptLst>
  <dgm:cxnLst>
    <dgm:cxn modelId="{9D1227C5-C6DE-4716-B0C9-C3BA64ABD42F}" type="presOf" srcId="{9A0DA6C2-7DD6-4841-965B-D7B1A084F611}" destId="{648AA13E-F45A-41EC-A9F8-7875EF91F6DE}" srcOrd="0" destOrd="0" presId="urn:microsoft.com/office/officeart/2005/8/layout/venn1"/>
    <dgm:cxn modelId="{6330F494-5BB0-4096-9B49-2F59A358071C}" srcId="{455A2C09-499C-495A-A04B-90C41DD3DFB2}" destId="{9A0DA6C2-7DD6-4841-965B-D7B1A084F611}" srcOrd="0" destOrd="0" parTransId="{70B4DD6B-1C82-4182-BCE5-AF6DFA4A86DA}" sibTransId="{6C86402B-4E49-4E18-8CF4-96FC2BBEA21D}"/>
    <dgm:cxn modelId="{83F4A150-B18A-4851-B534-62E8983BD459}" type="presOf" srcId="{455A2C09-499C-495A-A04B-90C41DD3DFB2}" destId="{77429FAC-CC01-4D06-A66E-1D61C20C96E5}" srcOrd="0" destOrd="0" presId="urn:microsoft.com/office/officeart/2005/8/layout/venn1"/>
    <dgm:cxn modelId="{0C592683-2EFB-454F-A30D-17366363AFE9}" type="presParOf" srcId="{77429FAC-CC01-4D06-A66E-1D61C20C96E5}" destId="{648AA13E-F45A-41EC-A9F8-7875EF91F6D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A2C09-499C-495A-A04B-90C41DD3DFB2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9A0DA6C2-7DD6-4841-965B-D7B1A084F611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mn-MN" dirty="0" smtClean="0"/>
            <a:t>Аюулгүй байдлыг эмнэлэг,\анагаах ухааны талаас </a:t>
          </a:r>
        </a:p>
        <a:p>
          <a:endParaRPr lang="mn-MN" dirty="0" smtClean="0"/>
        </a:p>
        <a:p>
          <a:r>
            <a:rPr lang="en-GB" dirty="0" smtClean="0"/>
            <a:t>(</a:t>
          </a:r>
          <a:r>
            <a:rPr lang="mn-MN" dirty="0" smtClean="0"/>
            <a:t>хор уршгаас зайлсхийх</a:t>
          </a:r>
          <a:r>
            <a:rPr lang="en-GB" dirty="0" smtClean="0"/>
            <a:t>)</a:t>
          </a:r>
          <a:endParaRPr lang="en-GB" dirty="0"/>
        </a:p>
      </dgm:t>
    </dgm:pt>
    <dgm:pt modelId="{70B4DD6B-1C82-4182-BCE5-AF6DFA4A86DA}" type="parTrans" cxnId="{6330F494-5BB0-4096-9B49-2F59A358071C}">
      <dgm:prSet/>
      <dgm:spPr/>
      <dgm:t>
        <a:bodyPr/>
        <a:lstStyle/>
        <a:p>
          <a:endParaRPr lang="en-GB"/>
        </a:p>
      </dgm:t>
    </dgm:pt>
    <dgm:pt modelId="{6C86402B-4E49-4E18-8CF4-96FC2BBEA21D}" type="sibTrans" cxnId="{6330F494-5BB0-4096-9B49-2F59A358071C}">
      <dgm:prSet/>
      <dgm:spPr/>
      <dgm:t>
        <a:bodyPr/>
        <a:lstStyle/>
        <a:p>
          <a:endParaRPr lang="en-GB"/>
        </a:p>
      </dgm:t>
    </dgm:pt>
    <dgm:pt modelId="{FC0F35ED-D5C9-4FCF-8A98-C51A8868355B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mn-MN" dirty="0" smtClean="0"/>
            <a:t>Аюулгүй байдлыг үйлчлүүлэгчийн талаас </a:t>
          </a:r>
        </a:p>
        <a:p>
          <a:endParaRPr lang="mn-MN" dirty="0" smtClean="0"/>
        </a:p>
        <a:p>
          <a:r>
            <a:rPr lang="en-GB" dirty="0" smtClean="0"/>
            <a:t>(“</a:t>
          </a:r>
          <a:r>
            <a:rPr lang="mn-MN" dirty="0" smtClean="0"/>
            <a:t>Би аюулгүй байдлыг мэдэрдэг</a:t>
          </a:r>
          <a:r>
            <a:rPr lang="en-GB" dirty="0" smtClean="0"/>
            <a:t>)</a:t>
          </a:r>
          <a:endParaRPr lang="en-GB" dirty="0"/>
        </a:p>
      </dgm:t>
    </dgm:pt>
    <dgm:pt modelId="{932CC39B-1CBB-4BBD-984C-8CCEF34883CB}" type="parTrans" cxnId="{58F29037-729F-4802-8715-B604A9FD9E1C}">
      <dgm:prSet/>
      <dgm:spPr/>
      <dgm:t>
        <a:bodyPr/>
        <a:lstStyle/>
        <a:p>
          <a:endParaRPr lang="en-GB"/>
        </a:p>
      </dgm:t>
    </dgm:pt>
    <dgm:pt modelId="{4421FF05-C179-40D6-ACA7-D1FC7D6730EA}" type="sibTrans" cxnId="{58F29037-729F-4802-8715-B604A9FD9E1C}">
      <dgm:prSet/>
      <dgm:spPr/>
      <dgm:t>
        <a:bodyPr/>
        <a:lstStyle/>
        <a:p>
          <a:endParaRPr lang="en-GB"/>
        </a:p>
      </dgm:t>
    </dgm:pt>
    <dgm:pt modelId="{77429FAC-CC01-4D06-A66E-1D61C20C96E5}" type="pres">
      <dgm:prSet presAssocID="{455A2C09-499C-495A-A04B-90C41DD3DFB2}" presName="compositeShape" presStyleCnt="0">
        <dgm:presLayoutVars>
          <dgm:chMax val="7"/>
          <dgm:dir/>
          <dgm:resizeHandles val="exact"/>
        </dgm:presLayoutVars>
      </dgm:prSet>
      <dgm:spPr/>
    </dgm:pt>
    <dgm:pt modelId="{8A786A90-D0CE-49BA-BB44-2DF0409699B7}" type="pres">
      <dgm:prSet presAssocID="{9A0DA6C2-7DD6-4841-965B-D7B1A084F611}" presName="circ1" presStyleLbl="vennNode1" presStyleIdx="0" presStyleCnt="2"/>
      <dgm:spPr/>
      <dgm:t>
        <a:bodyPr/>
        <a:lstStyle/>
        <a:p>
          <a:endParaRPr lang="en-GB"/>
        </a:p>
      </dgm:t>
    </dgm:pt>
    <dgm:pt modelId="{C10CA652-F85A-494C-8635-0E4F8D7E83DC}" type="pres">
      <dgm:prSet presAssocID="{9A0DA6C2-7DD6-4841-965B-D7B1A084F6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3DD9BE-E47A-425B-A5F1-128D8ABFA05E}" type="pres">
      <dgm:prSet presAssocID="{FC0F35ED-D5C9-4FCF-8A98-C51A8868355B}" presName="circ2" presStyleLbl="vennNode1" presStyleIdx="1" presStyleCnt="2" custLinFactNeighborX="657"/>
      <dgm:spPr/>
      <dgm:t>
        <a:bodyPr/>
        <a:lstStyle/>
        <a:p>
          <a:endParaRPr lang="en-GB"/>
        </a:p>
      </dgm:t>
    </dgm:pt>
    <dgm:pt modelId="{75938C51-5E2C-4047-BE92-33B36E5AC0D1}" type="pres">
      <dgm:prSet presAssocID="{FC0F35ED-D5C9-4FCF-8A98-C51A886835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06D5CC-A98E-44ED-A766-483A674A3D30}" type="presOf" srcId="{FC0F35ED-D5C9-4FCF-8A98-C51A8868355B}" destId="{75938C51-5E2C-4047-BE92-33B36E5AC0D1}" srcOrd="1" destOrd="0" presId="urn:microsoft.com/office/officeart/2005/8/layout/venn1"/>
    <dgm:cxn modelId="{6330F494-5BB0-4096-9B49-2F59A358071C}" srcId="{455A2C09-499C-495A-A04B-90C41DD3DFB2}" destId="{9A0DA6C2-7DD6-4841-965B-D7B1A084F611}" srcOrd="0" destOrd="0" parTransId="{70B4DD6B-1C82-4182-BCE5-AF6DFA4A86DA}" sibTransId="{6C86402B-4E49-4E18-8CF4-96FC2BBEA21D}"/>
    <dgm:cxn modelId="{886D33D8-94AB-4155-9F17-A05D9CAE9371}" type="presOf" srcId="{9A0DA6C2-7DD6-4841-965B-D7B1A084F611}" destId="{8A786A90-D0CE-49BA-BB44-2DF0409699B7}" srcOrd="0" destOrd="0" presId="urn:microsoft.com/office/officeart/2005/8/layout/venn1"/>
    <dgm:cxn modelId="{58F29037-729F-4802-8715-B604A9FD9E1C}" srcId="{455A2C09-499C-495A-A04B-90C41DD3DFB2}" destId="{FC0F35ED-D5C9-4FCF-8A98-C51A8868355B}" srcOrd="1" destOrd="0" parTransId="{932CC39B-1CBB-4BBD-984C-8CCEF34883CB}" sibTransId="{4421FF05-C179-40D6-ACA7-D1FC7D6730EA}"/>
    <dgm:cxn modelId="{83F4A150-B18A-4851-B534-62E8983BD459}" type="presOf" srcId="{455A2C09-499C-495A-A04B-90C41DD3DFB2}" destId="{77429FAC-CC01-4D06-A66E-1D61C20C96E5}" srcOrd="0" destOrd="0" presId="urn:microsoft.com/office/officeart/2005/8/layout/venn1"/>
    <dgm:cxn modelId="{33E5BD6A-9E89-4D27-B608-572FC3DA0D2F}" type="presOf" srcId="{FC0F35ED-D5C9-4FCF-8A98-C51A8868355B}" destId="{FF3DD9BE-E47A-425B-A5F1-128D8ABFA05E}" srcOrd="0" destOrd="0" presId="urn:microsoft.com/office/officeart/2005/8/layout/venn1"/>
    <dgm:cxn modelId="{C3958056-D552-4419-8D73-5F9A4F6C7042}" type="presOf" srcId="{9A0DA6C2-7DD6-4841-965B-D7B1A084F611}" destId="{C10CA652-F85A-494C-8635-0E4F8D7E83DC}" srcOrd="1" destOrd="0" presId="urn:microsoft.com/office/officeart/2005/8/layout/venn1"/>
    <dgm:cxn modelId="{EBC83A29-86D9-4DA3-9790-4A5564A9EE3B}" type="presParOf" srcId="{77429FAC-CC01-4D06-A66E-1D61C20C96E5}" destId="{8A786A90-D0CE-49BA-BB44-2DF0409699B7}" srcOrd="0" destOrd="0" presId="urn:microsoft.com/office/officeart/2005/8/layout/venn1"/>
    <dgm:cxn modelId="{21CAB1BA-75DB-4466-8150-90A7139879E2}" type="presParOf" srcId="{77429FAC-CC01-4D06-A66E-1D61C20C96E5}" destId="{C10CA652-F85A-494C-8635-0E4F8D7E83DC}" srcOrd="1" destOrd="0" presId="urn:microsoft.com/office/officeart/2005/8/layout/venn1"/>
    <dgm:cxn modelId="{2B60CAA8-7E02-404D-9B8F-62CAF6FC6892}" type="presParOf" srcId="{77429FAC-CC01-4D06-A66E-1D61C20C96E5}" destId="{FF3DD9BE-E47A-425B-A5F1-128D8ABFA05E}" srcOrd="2" destOrd="0" presId="urn:microsoft.com/office/officeart/2005/8/layout/venn1"/>
    <dgm:cxn modelId="{A321ED9A-D8DD-4E4E-B757-ABDB9EE5FA7C}" type="presParOf" srcId="{77429FAC-CC01-4D06-A66E-1D61C20C96E5}" destId="{75938C51-5E2C-4047-BE92-33B36E5AC0D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5335-E635-45E4-B572-6589322A351F}">
      <dsp:nvSpPr>
        <dsp:cNvPr id="0" name=""/>
        <dsp:cNvSpPr/>
      </dsp:nvSpPr>
      <dsp:spPr>
        <a:xfrm>
          <a:off x="3599585" y="194079"/>
          <a:ext cx="4216767" cy="1146497"/>
        </a:xfrm>
        <a:prstGeom prst="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/>
            <a:t>Эмийн гаж нөлөөнөөс зайлсхийх</a:t>
          </a:r>
          <a:endParaRPr lang="en-GB" sz="2800" kern="1200" dirty="0"/>
        </a:p>
      </dsp:txBody>
      <dsp:txXfrm>
        <a:off x="3599585" y="194079"/>
        <a:ext cx="4216767" cy="1146497"/>
      </dsp:txXfrm>
    </dsp:sp>
    <dsp:sp modelId="{349C0AAE-A3C6-4A2B-A5D1-90462F4FA29A}">
      <dsp:nvSpPr>
        <dsp:cNvPr id="0" name=""/>
        <dsp:cNvSpPr/>
      </dsp:nvSpPr>
      <dsp:spPr>
        <a:xfrm>
          <a:off x="2340657" y="111"/>
          <a:ext cx="1519088" cy="153443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502BF-324B-4432-A0D5-2ABCDC619BD3}">
      <dsp:nvSpPr>
        <dsp:cNvPr id="0" name=""/>
        <dsp:cNvSpPr/>
      </dsp:nvSpPr>
      <dsp:spPr>
        <a:xfrm>
          <a:off x="2546691" y="1787725"/>
          <a:ext cx="3392630" cy="1534432"/>
        </a:xfrm>
        <a:prstGeom prst="rect">
          <a:avLst/>
        </a:prstGeom>
        <a:solidFill>
          <a:schemeClr val="tx2"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 smtClean="0"/>
            <a:t>Эмийн алдаанаас зайлсхийх</a:t>
          </a:r>
          <a:endParaRPr lang="en-GB" sz="3200" kern="1200" dirty="0"/>
        </a:p>
      </dsp:txBody>
      <dsp:txXfrm>
        <a:off x="2546691" y="1787725"/>
        <a:ext cx="3392630" cy="1534432"/>
      </dsp:txXfrm>
    </dsp:sp>
    <dsp:sp modelId="{E5E2C895-54FD-4ACE-8845-3829F296B8D0}">
      <dsp:nvSpPr>
        <dsp:cNvPr id="0" name=""/>
        <dsp:cNvSpPr/>
      </dsp:nvSpPr>
      <dsp:spPr>
        <a:xfrm>
          <a:off x="6091230" y="1787725"/>
          <a:ext cx="1519088" cy="153443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F1788-599F-4501-80A4-33EB58D3E818}">
      <dsp:nvSpPr>
        <dsp:cNvPr id="0" name=""/>
        <dsp:cNvSpPr/>
      </dsp:nvSpPr>
      <dsp:spPr>
        <a:xfrm>
          <a:off x="4217688" y="3575339"/>
          <a:ext cx="3392630" cy="1534432"/>
        </a:xfrm>
        <a:prstGeom prst="rect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 smtClean="0"/>
            <a:t>Эмийн хэрэглээг оновчтой болгох</a:t>
          </a:r>
          <a:endParaRPr lang="en-GB" sz="3200" kern="1200" dirty="0"/>
        </a:p>
      </dsp:txBody>
      <dsp:txXfrm>
        <a:off x="4217688" y="3575339"/>
        <a:ext cx="3392630" cy="1534432"/>
      </dsp:txXfrm>
    </dsp:sp>
    <dsp:sp modelId="{C209249B-6B79-49B4-B75A-15108B9A6FDC}">
      <dsp:nvSpPr>
        <dsp:cNvPr id="0" name=""/>
        <dsp:cNvSpPr/>
      </dsp:nvSpPr>
      <dsp:spPr>
        <a:xfrm>
          <a:off x="2546691" y="3575339"/>
          <a:ext cx="1519088" cy="1534432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AA13E-F45A-41EC-A9F8-7875EF91F6DE}">
      <dsp:nvSpPr>
        <dsp:cNvPr id="0" name=""/>
        <dsp:cNvSpPr/>
      </dsp:nvSpPr>
      <dsp:spPr>
        <a:xfrm>
          <a:off x="3216113" y="0"/>
          <a:ext cx="4033837" cy="4033837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/>
            <a:t>Аюулгүй байдлыг эмнэлэг,\анагаах ухааны талаас харах нь </a:t>
          </a:r>
          <a:r>
            <a:rPr lang="en-GB" sz="2800" kern="1200" dirty="0" smtClean="0"/>
            <a:t>(</a:t>
          </a:r>
          <a:r>
            <a:rPr lang="mn-MN" sz="2800" kern="1200" dirty="0" smtClean="0"/>
            <a:t>хор уршгаас зайлсхийх</a:t>
          </a:r>
          <a:r>
            <a:rPr lang="en-GB" sz="2800" kern="1200" dirty="0" smtClean="0"/>
            <a:t>)</a:t>
          </a:r>
          <a:endParaRPr lang="en-GB" sz="2800" kern="1200" dirty="0"/>
        </a:p>
      </dsp:txBody>
      <dsp:txXfrm>
        <a:off x="3806855" y="590742"/>
        <a:ext cx="2852353" cy="285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86A90-D0CE-49BA-BB44-2DF0409699B7}">
      <dsp:nvSpPr>
        <dsp:cNvPr id="0" name=""/>
        <dsp:cNvSpPr/>
      </dsp:nvSpPr>
      <dsp:spPr>
        <a:xfrm>
          <a:off x="586132" y="10972"/>
          <a:ext cx="4011892" cy="4011892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300" kern="1200" dirty="0" smtClean="0"/>
            <a:t>Аюулгүй байдлыг эмнэлэг,\анагаах ухааны талаас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(</a:t>
          </a:r>
          <a:r>
            <a:rPr lang="mn-MN" sz="2300" kern="1200" dirty="0" smtClean="0"/>
            <a:t>хор уршгаас зайлсхийх</a:t>
          </a:r>
          <a:r>
            <a:rPr lang="en-GB" sz="2300" kern="1200" dirty="0" smtClean="0"/>
            <a:t>)</a:t>
          </a:r>
          <a:endParaRPr lang="en-GB" sz="2300" kern="1200" dirty="0"/>
        </a:p>
      </dsp:txBody>
      <dsp:txXfrm>
        <a:off x="1146351" y="484060"/>
        <a:ext cx="2313163" cy="3065716"/>
      </dsp:txXfrm>
    </dsp:sp>
    <dsp:sp modelId="{FF3DD9BE-E47A-425B-A5F1-128D8ABFA05E}">
      <dsp:nvSpPr>
        <dsp:cNvPr id="0" name=""/>
        <dsp:cNvSpPr/>
      </dsp:nvSpPr>
      <dsp:spPr>
        <a:xfrm>
          <a:off x="3503944" y="10972"/>
          <a:ext cx="4011892" cy="4011892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300" kern="1200" dirty="0" smtClean="0"/>
            <a:t>Аюулгүй байдлыг үйлчлүүлэгчийн талаас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(“</a:t>
          </a:r>
          <a:r>
            <a:rPr lang="mn-MN" sz="2300" kern="1200" dirty="0" smtClean="0"/>
            <a:t>Би аюулгүй байдлыг мэдэрдэг</a:t>
          </a:r>
          <a:r>
            <a:rPr lang="en-GB" sz="2300" kern="1200" dirty="0" smtClean="0"/>
            <a:t>)</a:t>
          </a:r>
          <a:endParaRPr lang="en-GB" sz="2300" kern="1200" dirty="0"/>
        </a:p>
      </dsp:txBody>
      <dsp:txXfrm>
        <a:off x="4642455" y="484060"/>
        <a:ext cx="2313163" cy="3065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AE3C9-A514-4A36-83A4-5DD3D4AD0F2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7666-2AC5-46C8-87B6-B6D2AA65A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1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23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A-PINCH:</a:t>
            </a:r>
          </a:p>
          <a:p>
            <a:r>
              <a:rPr lang="en-US" dirty="0"/>
              <a:t>A: anti-infective</a:t>
            </a:r>
          </a:p>
          <a:p>
            <a:r>
              <a:rPr lang="en-US" dirty="0"/>
              <a:t>P: Potassium and other electrolytes (inj. Magnesium, calcium, hypertonic NaCl)</a:t>
            </a:r>
          </a:p>
          <a:p>
            <a:r>
              <a:rPr lang="en-US" dirty="0"/>
              <a:t>I: Insulin</a:t>
            </a:r>
          </a:p>
          <a:p>
            <a:r>
              <a:rPr lang="en-US" dirty="0"/>
              <a:t>N: Narcotics (</a:t>
            </a:r>
            <a:r>
              <a:rPr lang="en-US" dirty="0" err="1"/>
              <a:t>opiods</a:t>
            </a:r>
            <a:r>
              <a:rPr lang="en-US" dirty="0"/>
              <a:t>, e.g. morphine, fentanyl) and other sedatives (benzodiazepines, e.g. diazepam, midazolam, propofol &amp; other short term </a:t>
            </a:r>
            <a:r>
              <a:rPr lang="en-US" dirty="0" err="1"/>
              <a:t>anaesthetics</a:t>
            </a:r>
            <a:r>
              <a:rPr lang="en-US" dirty="0"/>
              <a:t>)</a:t>
            </a:r>
          </a:p>
          <a:p>
            <a:r>
              <a:rPr lang="en-US" dirty="0"/>
              <a:t>C: Chemotherapeutic agents (Vincristine, methotrexate, azathioprine)</a:t>
            </a:r>
          </a:p>
          <a:p>
            <a:r>
              <a:rPr lang="en-US" dirty="0"/>
              <a:t>H: Heparin &amp; anticoagulants (e.g. warfarin, enoxaparin, dabigatran)</a:t>
            </a:r>
          </a:p>
          <a:p>
            <a:r>
              <a:rPr lang="en-US" dirty="0"/>
              <a:t>Other: High-risk medicines identified by local health 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International</a:t>
            </a:r>
            <a:r>
              <a:rPr lang="en-GB" baseline="0" dirty="0"/>
              <a:t> systematic reviews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1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7338" y="808038"/>
            <a:ext cx="7185026" cy="404177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ＭＳ Ｐゴシック" pitchFamily="34" charset="-128"/>
              </a:rPr>
              <a:t>Optimisation – includes adherence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9592" indent="-2873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4083" indent="-229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6358" indent="-229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8633" indent="-229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0907" indent="-229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3182" indent="-229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5457" indent="-229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7732" indent="-229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D78C6E-2242-4867-9EEB-CC4749444E30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12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6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67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 rec</a:t>
            </a:r>
          </a:p>
          <a:p>
            <a:r>
              <a:rPr lang="en-GB" dirty="0" smtClean="0"/>
              <a:t>PHIMed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Similarly labelling unit dose packs “do not crush”, or IV workflow management software for US pharmacies</a:t>
            </a:r>
          </a:p>
          <a:p>
            <a:r>
              <a:rPr lang="en-GB" altLang="en-US" smtClean="0">
                <a:ea typeface="ＭＳ Ｐゴシック" pitchFamily="34" charset="-128"/>
              </a:rPr>
              <a:t>Different baseline systems – eg CPOE and closed lopp. Training </a:t>
            </a:r>
          </a:p>
          <a:p>
            <a:r>
              <a:rPr lang="en-GB" altLang="en-US" smtClean="0">
                <a:ea typeface="ＭＳ Ｐゴシック" pitchFamily="34" charset="-128"/>
              </a:rPr>
              <a:t>surrounding systems and people</a:t>
            </a:r>
          </a:p>
          <a:p>
            <a:r>
              <a:rPr lang="en-GB" altLang="en-US" smtClean="0">
                <a:ea typeface="ＭＳ Ｐゴシック" pitchFamily="34" charset="-128"/>
              </a:rPr>
              <a:t>But also Fidelity, implementation factors, 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43128DF-FC1D-413E-8A19-C05EE725A4F6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9915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A-PINCH:</a:t>
            </a:r>
          </a:p>
          <a:p>
            <a:r>
              <a:rPr lang="en-US" dirty="0"/>
              <a:t>A: anti-infective</a:t>
            </a:r>
          </a:p>
          <a:p>
            <a:r>
              <a:rPr lang="en-US" dirty="0"/>
              <a:t>P: Potassium and other electrolytes (inj. Magnesium, calcium, hypertonic NaCl)</a:t>
            </a:r>
          </a:p>
          <a:p>
            <a:r>
              <a:rPr lang="en-US" dirty="0"/>
              <a:t>I: Insulin</a:t>
            </a:r>
          </a:p>
          <a:p>
            <a:r>
              <a:rPr lang="en-US" dirty="0"/>
              <a:t>N: Narcotics (</a:t>
            </a:r>
            <a:r>
              <a:rPr lang="en-US" dirty="0" err="1"/>
              <a:t>opiods</a:t>
            </a:r>
            <a:r>
              <a:rPr lang="en-US" dirty="0"/>
              <a:t>, e.g. morphine, fentanyl) and other sedatives (benzodiazepines, e.g. diazepam, midazolam, propofol &amp; other short term </a:t>
            </a:r>
            <a:r>
              <a:rPr lang="en-US" dirty="0" err="1"/>
              <a:t>anaesthetics</a:t>
            </a:r>
            <a:r>
              <a:rPr lang="en-US" dirty="0"/>
              <a:t>)</a:t>
            </a:r>
          </a:p>
          <a:p>
            <a:r>
              <a:rPr lang="en-US" dirty="0"/>
              <a:t>C: Chemotherapeutic agents (Vincristine, methotrexate, azathioprine)</a:t>
            </a:r>
          </a:p>
          <a:p>
            <a:r>
              <a:rPr lang="en-US" dirty="0"/>
              <a:t>H: Heparin &amp; anticoagulants (e.g. warfarin, enoxaparin, dabigatran)</a:t>
            </a:r>
          </a:p>
          <a:p>
            <a:r>
              <a:rPr lang="en-US" dirty="0"/>
              <a:t>Other: High-risk medicines identified by local health 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8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6736524" y="1078471"/>
            <a:ext cx="4644851" cy="174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Arial"/>
              <a:buNone/>
              <a:defRPr sz="2900" b="0" i="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6736524" y="2986202"/>
            <a:ext cx="4644851" cy="38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None/>
              <a:defRPr sz="2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2"/>
          </p:nvPr>
        </p:nvSpPr>
        <p:spPr>
          <a:xfrm>
            <a:off x="6736524" y="3365091"/>
            <a:ext cx="4644851" cy="38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None/>
              <a:defRPr sz="2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80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9019" y="371383"/>
            <a:ext cx="2378685" cy="46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30" y="371383"/>
            <a:ext cx="3367404" cy="7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4097" y="5721224"/>
            <a:ext cx="2373607" cy="679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400" baseline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29479" y="1220755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94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3CCE-D502-4D50-A7B3-6167F14DFD7D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DEB-6073-4E22-95D7-4E073048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8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03815" y="933736"/>
            <a:ext cx="10974843" cy="47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03816" y="1728414"/>
            <a:ext cx="10974843" cy="381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2419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2419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242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5" r:id="rId3"/>
    <p:sldLayoutId id="21474836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annualreviews.org/doi/abs/10.1146/annurev-pharmtox-010919-023508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m4ZehYzx8Em4uM&amp;tbnid=5l_zbogbzflR0M:&amp;ved=0CAUQjRw&amp;url=http://www.adultmeducation.com/OverviewofMedicationAdherence.html&amp;ei=uMDAUcrvG4Ob0QWd14GwCg&amp;bvm=bv.47883778,d.d2k&amp;psig=AFQjCNFkBf_FOlhMRAyon7_OQ5mm3k0pyg&amp;ust=137167313369671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4251030" y="2161149"/>
            <a:ext cx="5864469" cy="7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mn-MN" sz="3200" dirty="0"/>
              <a:t>Эмийн аюулгүй байдал</a:t>
            </a:r>
            <a:endParaRPr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78414" y="4625816"/>
            <a:ext cx="3684483" cy="403384"/>
          </a:xfrm>
        </p:spPr>
        <p:txBody>
          <a:bodyPr/>
          <a:lstStyle/>
          <a:p>
            <a:r>
              <a:rPr lang="mn-MN" sz="2400" dirty="0" smtClean="0"/>
              <a:t>Ч. Оюун, АУ-ны доктор</a:t>
            </a:r>
          </a:p>
          <a:p>
            <a:endParaRPr lang="mn-MN" sz="2400" dirty="0"/>
          </a:p>
          <a:p>
            <a:r>
              <a:rPr lang="mn-MN" sz="2400" dirty="0" smtClean="0"/>
              <a:t>2021-06-30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5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Бид хаанаас эхлэх вэ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11707813" y="6429375"/>
            <a:ext cx="484187" cy="29527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312516" y="1565276"/>
            <a:ext cx="4757195" cy="501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n-MN" altLang="en-US" sz="2400" dirty="0" smtClean="0"/>
              <a:t>Тухайн нөхцөл байдалд гол эрсдэл юунд оршиж байгааг ойлгох, олж харах:</a:t>
            </a:r>
            <a:endParaRPr lang="en-GB" altLang="en-US" sz="2400" dirty="0"/>
          </a:p>
          <a:p>
            <a:pPr lvl="1"/>
            <a:r>
              <a:rPr lang="mn-MN" dirty="0" smtClean="0"/>
              <a:t>Тохиолдлыг мэдээлэх сул талууд- Эмнэлэгт тохиолдсон эмийн жор бичилтийн  </a:t>
            </a:r>
            <a:r>
              <a:rPr lang="mn-MN" b="1" dirty="0" smtClean="0"/>
              <a:t>100</a:t>
            </a:r>
            <a:r>
              <a:rPr lang="mn-MN" dirty="0" smtClean="0"/>
              <a:t> алдааны зөвхөн </a:t>
            </a:r>
            <a:r>
              <a:rPr lang="mn-MN" b="1" dirty="0" smtClean="0"/>
              <a:t>1 </a:t>
            </a:r>
            <a:r>
              <a:rPr lang="mn-MN" dirty="0" smtClean="0"/>
              <a:t>нь </a:t>
            </a:r>
            <a:r>
              <a:rPr lang="mn-MN" dirty="0"/>
              <a:t>бүртгэгдсэн </a:t>
            </a:r>
            <a:r>
              <a:rPr lang="mn-MN" dirty="0" smtClean="0"/>
              <a:t> байна</a:t>
            </a:r>
            <a:r>
              <a:rPr lang="mn-MN" dirty="0"/>
              <a:t>. </a:t>
            </a:r>
            <a:r>
              <a:rPr lang="mn-MN" dirty="0" smtClean="0"/>
              <a:t>Эм олгох үеийн алдааны </a:t>
            </a:r>
            <a:r>
              <a:rPr lang="mn-MN" dirty="0"/>
              <a:t>хувьд үүнээс ч бага байна. </a:t>
            </a:r>
            <a:endParaRPr lang="mn-MN" dirty="0" smtClean="0"/>
          </a:p>
          <a:p>
            <a:pPr lvl="1"/>
            <a:r>
              <a:rPr lang="mn-MN" dirty="0" smtClean="0"/>
              <a:t>Бид мэдээллийн бусад ямар эх </a:t>
            </a:r>
            <a:r>
              <a:rPr lang="mn-MN" dirty="0"/>
              <a:t>сурвалж ашиглаж болох вэ</a:t>
            </a:r>
            <a:r>
              <a:rPr lang="mn-MN" dirty="0" smtClean="0"/>
              <a:t>? </a:t>
            </a:r>
            <a:endParaRPr lang="en-GB" altLang="en-US" dirty="0" smtClean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484" y="1417639"/>
            <a:ext cx="6389329" cy="2927763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Four method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62" y="3716378"/>
            <a:ext cx="4757310" cy="251080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30" y="-3016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1560786" y="274639"/>
            <a:ext cx="10021613" cy="890887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lt2"/>
              </a:buClr>
              <a:buSzPts val="2200"/>
            </a:pPr>
            <a:r>
              <a:rPr lang="en-US" altLang="en-US" sz="3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1. </a:t>
            </a:r>
            <a:r>
              <a:rPr lang="mn-MN" sz="3200" dirty="0" smtClean="0">
                <a:solidFill>
                  <a:schemeClr val="tx2"/>
                </a:solidFill>
              </a:rPr>
              <a:t>Өвчтөний шилжүүлэг</a:t>
            </a:r>
            <a:endParaRPr lang="en-US" altLang="en-US" sz="3200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291" name="Graphic 7" descr="Hou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101850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phic 9" descr="Hospita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10185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15" descr="Docto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46132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Graphic 19" descr="Repe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101850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0" descr="Repe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6132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21" descr="Docto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4613275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phic 23" descr="Hospita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6132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phic 24" descr="Repe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613275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phic 25" descr="Hospita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6132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phic 27" descr="Slee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10185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phic 28" descr="Repe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10185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phic 29" descr="Slee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101850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9567" y="3621336"/>
            <a:ext cx="6393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4400" dirty="0" smtClean="0"/>
              <a:t>Эмийн хяналт шалгалт</a:t>
            </a:r>
            <a:r>
              <a:rPr lang="en-GB" sz="4400" dirty="0" smtClean="0"/>
              <a:t> </a:t>
            </a:r>
            <a:endParaRPr lang="en-GB" sz="4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0" y="176919"/>
            <a:ext cx="1294734" cy="9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8603EC-DB87-46C1-89A3-068F09B4A162}"/>
              </a:ext>
            </a:extLst>
          </p:cNvPr>
          <p:cNvSpPr txBox="1">
            <a:spLocks/>
          </p:cNvSpPr>
          <p:nvPr/>
        </p:nvSpPr>
        <p:spPr>
          <a:xfrm>
            <a:off x="3267586" y="1221353"/>
            <a:ext cx="3685099" cy="4175647"/>
          </a:xfrm>
          <a:prstGeom prst="rect">
            <a:avLst/>
          </a:prstGeom>
          <a:noFill/>
        </p:spPr>
        <p:txBody>
          <a:bodyPr/>
          <a:lstStyle>
            <a:lvl1pPr marL="342718" indent="-342718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FF99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742557" indent="-285600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2pPr>
            <a:lvl3pPr marL="1142395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3pPr>
            <a:lvl4pPr marL="1599353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311" indent="-22847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3269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0226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7185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4143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n-MN" sz="2000" dirty="0"/>
              <a:t>эрүүл мэндийн тусламж үйлчилгээ үзүүлэгчдийн хоорондын </a:t>
            </a:r>
            <a:r>
              <a:rPr lang="mn-MN" sz="2000" dirty="0" smtClean="0"/>
              <a:t>харилцаа холбоо </a:t>
            </a:r>
            <a:r>
              <a:rPr lang="mn-MN" sz="2000" dirty="0"/>
              <a:t>муу </a:t>
            </a:r>
            <a:r>
              <a:rPr lang="mn-MN" sz="2000" dirty="0" smtClean="0"/>
              <a:t>байна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n-MN" sz="2000" dirty="0" smtClean="0"/>
              <a:t>өвчтөн</a:t>
            </a:r>
            <a:r>
              <a:rPr lang="mn-MN" sz="2000" dirty="0"/>
              <a:t>, асран хамгаалагчийн боловсрол </a:t>
            </a:r>
            <a:r>
              <a:rPr lang="mn-MN" sz="2000" dirty="0" smtClean="0"/>
              <a:t>хангалтгүй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n-MN" sz="2000" dirty="0" smtClean="0"/>
              <a:t>шилжүүлэх </a:t>
            </a:r>
            <a:r>
              <a:rPr lang="mn-MN" sz="2000" dirty="0"/>
              <a:t>үед эмнүүдийг солих </a:t>
            </a:r>
            <a:endParaRPr lang="mn-MN" sz="2000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n-MN" sz="2000" dirty="0" smtClean="0"/>
              <a:t>Нотолгоонд </a:t>
            </a:r>
            <a:r>
              <a:rPr lang="mn-MN" sz="2000" dirty="0"/>
              <a:t>суурилсан үйл ажиллагааны нэг болох эмийн давхар хяналт </a:t>
            </a:r>
            <a:endParaRPr lang="en-US" sz="2000" kern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C94DAEB-4F5D-457F-A171-D5067AE4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0" y="1518114"/>
            <a:ext cx="2770920" cy="38330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9BA1C8D-470B-4A9F-96E0-7D67CC0A2FEE}"/>
              </a:ext>
            </a:extLst>
          </p:cNvPr>
          <p:cNvSpPr txBox="1">
            <a:spLocks/>
          </p:cNvSpPr>
          <p:nvPr/>
        </p:nvSpPr>
        <p:spPr>
          <a:xfrm>
            <a:off x="1828801" y="329853"/>
            <a:ext cx="9995338" cy="720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5pPr>
            <a:lvl6pPr marL="456958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6pPr>
            <a:lvl7pPr marL="913916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7pPr>
            <a:lvl8pPr marL="1370874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8pPr>
            <a:lvl9pPr marL="1827832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/>
            <a:r>
              <a:rPr lang="mn-MN" b="0" kern="0" dirty="0" smtClean="0">
                <a:solidFill>
                  <a:schemeClr val="tx2"/>
                </a:solidFill>
                <a:latin typeface="+mj-lt"/>
                <a:sym typeface="Questrial"/>
              </a:rPr>
              <a:t>Тусламж үйлчилгээний шилжүүлэг</a:t>
            </a:r>
            <a:endParaRPr lang="en-US" b="0" kern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0BFC41-A50E-4F19-978D-F3D854F70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228267" y="176047"/>
            <a:ext cx="1143333" cy="988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405" y="1518114"/>
            <a:ext cx="4927651" cy="38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7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5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>
          <a:xfrm>
            <a:off x="1294734" y="274639"/>
            <a:ext cx="10671294" cy="1143000"/>
          </a:xfrm>
        </p:spPr>
        <p:txBody>
          <a:bodyPr/>
          <a:lstStyle/>
          <a:p>
            <a:r>
              <a:rPr lang="en-GB" sz="3600" dirty="0"/>
              <a:t>2. </a:t>
            </a:r>
            <a:r>
              <a:rPr lang="mn-MN" sz="3600" dirty="0" smtClean="0"/>
              <a:t>Үйлчлүүлэгч\өвчтөн, асран хамгаалагчдыг оролцуулах </a:t>
            </a:r>
            <a:r>
              <a:rPr lang="en-GB" sz="3600" dirty="0" smtClean="0"/>
              <a:t> </a:t>
            </a:r>
            <a:endParaRPr lang="en-GB" altLang="en-US" sz="3600" b="1" dirty="0" smtClean="0"/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68637" y="1250625"/>
            <a:ext cx="7234237" cy="501402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mn-MN" sz="2400" dirty="0"/>
              <a:t>Өвчтөний </a:t>
            </a:r>
            <a:r>
              <a:rPr lang="mn-MN" sz="2400" dirty="0" smtClean="0"/>
              <a:t>нүдэн дээр эм </a:t>
            </a:r>
            <a:r>
              <a:rPr lang="mn-MN" sz="2400" dirty="0"/>
              <a:t>бэлдмэлийг эрэмбэлдэг </a:t>
            </a:r>
            <a:r>
              <a:rPr lang="mn-MN" sz="2400" dirty="0" smtClean="0"/>
              <a:t>тогтолцоо </a:t>
            </a: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mn-MN" sz="2400" dirty="0" smtClean="0"/>
              <a:t>Боломжтой бол зарим өвчтөнүүдэд эмээ өөрөө ууж хэрэглэхийг дэмжих</a:t>
            </a: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mn-MN" sz="2400" dirty="0"/>
              <a:t>Цахим </a:t>
            </a:r>
            <a:r>
              <a:rPr lang="mn-MN" sz="2400" dirty="0" smtClean="0"/>
              <a:t>систем өвчтөнийг оролцуулахад саад биш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mn-MN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Эмийн жагсаалтыг биедээ авч явахыг дэмжих, эмчдээ харуулах </a:t>
            </a: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mn-MN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ДЭМБ-ын </a:t>
            </a:r>
            <a:r>
              <a:rPr lang="en-GB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mn-MN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Эмийн аюулгүй байдлыг хангах 5 агшин</a:t>
            </a:r>
            <a:r>
              <a:rPr lang="en-GB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mn-MN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материал</a:t>
            </a: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mn-MN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 хүний хандлага</a:t>
            </a: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6084" name="Picture 3" descr="A picture containing screensho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1" y="1548511"/>
            <a:ext cx="3868738" cy="4949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0" y="176919"/>
            <a:ext cx="1294734" cy="9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50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467" y="1538080"/>
            <a:ext cx="9039989" cy="4682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734" y="274639"/>
            <a:ext cx="10287666" cy="1143000"/>
          </a:xfrm>
        </p:spPr>
        <p:txBody>
          <a:bodyPr/>
          <a:lstStyle/>
          <a:p>
            <a:r>
              <a:rPr lang="en-GB" sz="3600" dirty="0" smtClean="0"/>
              <a:t>2. </a:t>
            </a:r>
            <a:r>
              <a:rPr lang="mn-MN" sz="3600" dirty="0" smtClean="0"/>
              <a:t>Үйлчлүүлэгч\өвчтөн</a:t>
            </a:r>
            <a:r>
              <a:rPr lang="mn-MN" sz="3600" dirty="0"/>
              <a:t>, асран хамгаалагчдыг оролцуулах 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0" y="176919"/>
            <a:ext cx="1294734" cy="9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691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8898" y="274639"/>
            <a:ext cx="10163502" cy="765885"/>
          </a:xfrm>
        </p:spPr>
        <p:txBody>
          <a:bodyPr/>
          <a:lstStyle/>
          <a:p>
            <a:r>
              <a:rPr lang="mn-MN" sz="3200" dirty="0" smtClean="0"/>
              <a:t>3. Тухайн нөхцөл байдлыг анзаарах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443" y="1415315"/>
            <a:ext cx="599901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mn-MN" sz="2600" dirty="0" smtClean="0"/>
              <a:t>Тухайн нөхцөл байдалд хамааралтай асуудал өөр </a:t>
            </a:r>
            <a:r>
              <a:rPr lang="mn-MN" sz="2600" dirty="0"/>
              <a:t>нөхцөл </a:t>
            </a:r>
            <a:r>
              <a:rPr lang="mn-MN" sz="2600" dirty="0" smtClean="0"/>
              <a:t>байдалд хамааралтай бус байх талтай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n-MN" sz="2600" dirty="0" smtClean="0"/>
              <a:t>Харин судсаар антибиотик тарих нь </a:t>
            </a:r>
            <a:r>
              <a:rPr lang="mn-MN" sz="2600" dirty="0"/>
              <a:t>нэг эмнэлгээс нөгөө эмнэлэгт </a:t>
            </a:r>
            <a:r>
              <a:rPr lang="mn-MN" sz="2600" dirty="0" smtClean="0"/>
              <a:t>адилхан </a:t>
            </a:r>
            <a:r>
              <a:rPr lang="mn-MN" sz="2600" dirty="0"/>
              <a:t>үр дүнтэй байх магадлалтай боловч </a:t>
            </a:r>
            <a:r>
              <a:rPr lang="mn-MN" sz="2600" dirty="0" smtClean="0"/>
              <a:t>судас тарианд хэрэглэдэг смарт пампын </a:t>
            </a:r>
            <a:r>
              <a:rPr lang="mn-MN" sz="2600" dirty="0"/>
              <a:t>үр нөлөө нэлээд </a:t>
            </a:r>
            <a:r>
              <a:rPr lang="mn-MN" sz="2600" dirty="0" smtClean="0"/>
              <a:t>ялгаатай байх магадлалтай</a:t>
            </a:r>
          </a:p>
          <a:p>
            <a:endParaRPr lang="en-GB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616" y="476464"/>
            <a:ext cx="2318072" cy="2795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920" y="2740361"/>
            <a:ext cx="3501020" cy="2329770"/>
          </a:xfrm>
          <a:prstGeom prst="rect">
            <a:avLst/>
          </a:prstGeom>
        </p:spPr>
      </p:pic>
      <p:pic>
        <p:nvPicPr>
          <p:cNvPr id="1040" name="Picture 16" descr="What Happens to Coronavirus Field Hospitals After The Pandemic? - Facility  Management Emergency Preparedness Quick R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86" y="4726593"/>
            <a:ext cx="3836533" cy="21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0" y="176919"/>
            <a:ext cx="1294734" cy="9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FB0E75-0B9C-41C5-AF40-FBE5151B8ACF}"/>
              </a:ext>
            </a:extLst>
          </p:cNvPr>
          <p:cNvSpPr txBox="1">
            <a:spLocks/>
          </p:cNvSpPr>
          <p:nvPr/>
        </p:nvSpPr>
        <p:spPr>
          <a:xfrm>
            <a:off x="5808855" y="919250"/>
            <a:ext cx="6255766" cy="4181707"/>
          </a:xfrm>
          <a:prstGeom prst="rect">
            <a:avLst/>
          </a:prstGeom>
          <a:noFill/>
        </p:spPr>
        <p:txBody>
          <a:bodyPr/>
          <a:lstStyle>
            <a:lvl1pPr marL="342718" indent="-342718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FF99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742557" indent="-285600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2pPr>
            <a:lvl3pPr marL="1142395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3pPr>
            <a:lvl4pPr marL="1599353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311" indent="-22847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3269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0226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7185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4143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defTabSz="457200">
              <a:buSzPct val="80000"/>
              <a:buFont typeface="Wingdings" panose="05000000000000000000" pitchFamily="2" charset="2"/>
              <a:buChar char="§"/>
            </a:pP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Зарим өндөр</a:t>
            </a:r>
            <a:r>
              <a:rPr kumimoji="0" lang="mn-MN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эрсдэл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өндөр сэрэмжлүүлэг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бүхий эм бэлдмэлүүд</a:t>
            </a:r>
            <a:r>
              <a:rPr kumimoji="0" lang="mn-MN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нилээд их хор хөнөөлтэй хэрэв алдаа гарсан бол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-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PINCH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</a:t>
            </a:r>
          </a:p>
          <a:p>
            <a:pPr marL="299879" marR="0" lvl="1" indent="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–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халдварын эсрэг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99879" marR="0" lvl="1" indent="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 –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Калийн бэлдмэл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&amp;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бусад электролитууд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99879" marR="0" lvl="1" indent="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–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Инсулин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99879" lvl="1" indent="0" defTabSz="457200">
              <a:buNone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– </a:t>
            </a:r>
            <a:r>
              <a:rPr lang="ru-RU" sz="1800" dirty="0"/>
              <a:t>мансууруулах эм, сэтгэцэд нөлөөт </a:t>
            </a:r>
            <a:r>
              <a:rPr lang="ru-RU" sz="1800" dirty="0" smtClean="0"/>
              <a:t>бодис</a:t>
            </a:r>
            <a:endParaRPr lang="mn-MN" sz="1800" dirty="0" smtClean="0"/>
          </a:p>
          <a:p>
            <a:pPr marL="299879" lvl="1" indent="0" defTabSz="457200">
              <a:buNone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– </a:t>
            </a:r>
            <a:r>
              <a:rPr lang="mn-MN" sz="1800" dirty="0"/>
              <a:t>Химийн эмчилгээний </a:t>
            </a:r>
            <a:r>
              <a:rPr lang="mn-MN" sz="1800" dirty="0" smtClean="0"/>
              <a:t>бодисууд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99879" marR="0" lvl="1" indent="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 –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Гепарин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&amp; </a:t>
            </a:r>
            <a:r>
              <a:rPr kumimoji="0" lang="mn-M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антикоагулянт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99879" marR="0" lvl="1" indent="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sz="1800" kern="0" dirty="0" smtClean="0">
                <a:solidFill>
                  <a:prstClr val="black"/>
                </a:solidFill>
              </a:rPr>
              <a:t>Өндөр эрсдэлтэй бусад эм бэлдмэлүүд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defRPr/>
            </a:pPr>
            <a:r>
              <a:rPr lang="mn-MN" sz="1800" kern="0" dirty="0" smtClean="0">
                <a:solidFill>
                  <a:prstClr val="black"/>
                </a:solidFill>
              </a:rPr>
              <a:t>Анхан шатны тусламж үйлчилгээний үед өндөр эрсдэлтэй эмнүүд, нөхцөл байдал</a:t>
            </a:r>
            <a:r>
              <a:rPr lang="en-GB" sz="18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mn-MN" sz="1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defRPr/>
            </a:pPr>
            <a:r>
              <a:rPr lang="mn-MN" sz="1800" b="1" dirty="0" smtClean="0">
                <a:solidFill>
                  <a:prstClr val="black"/>
                </a:solidFill>
                <a:latin typeface="Calibri" panose="020F0502020204030204"/>
              </a:rPr>
              <a:t>Олон эмтэй холбоотой асуудлыг шийдвэрлэх </a:t>
            </a:r>
          </a:p>
          <a:p>
            <a:pPr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defRPr/>
            </a:pPr>
            <a:r>
              <a:rPr lang="en-GB" sz="1100" dirty="0" err="1" smtClean="0">
                <a:solidFill>
                  <a:prstClr val="black"/>
                </a:solidFill>
                <a:latin typeface="Calibri" panose="020F0502020204030204"/>
              </a:rPr>
              <a:t>Mair</a:t>
            </a:r>
            <a:r>
              <a:rPr lang="en-GB" sz="11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1100" dirty="0">
                <a:solidFill>
                  <a:prstClr val="black"/>
                </a:solidFill>
                <a:latin typeface="Calibri" panose="020F0502020204030204"/>
              </a:rPr>
              <a:t>A, Wilson M, Dreischulte, T. </a:t>
            </a:r>
            <a:r>
              <a:rPr lang="en-GB" sz="1100" b="1" dirty="0" smtClean="0">
                <a:solidFill>
                  <a:prstClr val="black"/>
                </a:solidFill>
                <a:latin typeface="Calibri" panose="020F0502020204030204"/>
              </a:rPr>
              <a:t>	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Annu.Rev.Pharmacol.Toxicol.2020.60:33.1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/>
              </a:rPr>
              <a:t>–	33.21 </a:t>
            </a:r>
          </a:p>
          <a:p>
            <a:pPr marL="0" lvl="0" indent="0"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https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://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www.annualreviews.org/doi/abs/10.1146/annurev-pharmtox-010919-023508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585629" marR="0" lvl="1" indent="-28575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99879" marR="0" lvl="1" indent="0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718" marR="0" lvl="0" indent="-342718" algn="l" defTabSz="4572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A8CE48-141C-44C2-B4D6-0906F8118BFE}"/>
              </a:ext>
            </a:extLst>
          </p:cNvPr>
          <p:cNvSpPr txBox="1">
            <a:spLocks/>
          </p:cNvSpPr>
          <p:nvPr/>
        </p:nvSpPr>
        <p:spPr>
          <a:xfrm>
            <a:off x="2907792" y="92949"/>
            <a:ext cx="8727160" cy="7414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5pPr>
            <a:lvl6pPr marL="456958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6pPr>
            <a:lvl7pPr marL="913916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7pPr>
            <a:lvl8pPr marL="1370874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8pPr>
            <a:lvl9pPr marL="1827832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tima"/>
                <a:ea typeface="+mj-ea"/>
                <a:cs typeface="+mj-cs"/>
                <a:sym typeface="Questrial"/>
              </a:rPr>
              <a:t>4. Өндөр эрсдэлтэй</a:t>
            </a:r>
            <a:r>
              <a:rPr kumimoji="0" lang="mn-M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tima"/>
                <a:ea typeface="+mj-ea"/>
                <a:cs typeface="+mj-cs"/>
                <a:sym typeface="Questrial"/>
              </a:rPr>
              <a:t> нөхцөл байдал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BD4C5B3E-49D1-497D-BCCC-1D6E322A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9" y="1324273"/>
            <a:ext cx="2908587" cy="37559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1853900" y="92949"/>
            <a:ext cx="845821" cy="741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133" y="919250"/>
            <a:ext cx="1282722" cy="1829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816" y="2834034"/>
            <a:ext cx="1188823" cy="170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639" y="4156693"/>
            <a:ext cx="1201262" cy="17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52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FB0E75-0B9C-41C5-AF40-FBE5151B8ACF}"/>
              </a:ext>
            </a:extLst>
          </p:cNvPr>
          <p:cNvSpPr txBox="1">
            <a:spLocks/>
          </p:cNvSpPr>
          <p:nvPr/>
        </p:nvSpPr>
        <p:spPr>
          <a:xfrm>
            <a:off x="486959" y="934875"/>
            <a:ext cx="7262297" cy="612302"/>
          </a:xfrm>
          <a:prstGeom prst="rect">
            <a:avLst/>
          </a:prstGeom>
          <a:noFill/>
        </p:spPr>
        <p:txBody>
          <a:bodyPr/>
          <a:lstStyle>
            <a:lvl1pPr marL="342718" indent="-342718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FF99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742557" indent="-285600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2pPr>
            <a:lvl3pPr marL="1142395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3pPr>
            <a:lvl4pPr marL="1599353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311" indent="-22847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3269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0226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7185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4143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mn-MN" kern="0" dirty="0" smtClean="0"/>
              <a:t>Тогтолцооны хүчин зүйлс</a:t>
            </a:r>
            <a:endParaRPr lang="en-GB" kern="0" dirty="0"/>
          </a:p>
          <a:p>
            <a:endParaRPr lang="en-GB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A8CE48-141C-44C2-B4D6-0906F8118BFE}"/>
              </a:ext>
            </a:extLst>
          </p:cNvPr>
          <p:cNvSpPr txBox="1">
            <a:spLocks/>
          </p:cNvSpPr>
          <p:nvPr/>
        </p:nvSpPr>
        <p:spPr>
          <a:xfrm>
            <a:off x="2101407" y="181105"/>
            <a:ext cx="9880386" cy="7527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5pPr>
            <a:lvl6pPr marL="456958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6pPr>
            <a:lvl7pPr marL="913916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7pPr>
            <a:lvl8pPr marL="1370874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8pPr>
            <a:lvl9pPr marL="1827832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9pPr>
          </a:lstStyle>
          <a:p>
            <a:pPr lvl="0" algn="l"/>
            <a:r>
              <a:rPr lang="mn-MN" sz="3200" b="0" kern="0" dirty="0" smtClean="0">
                <a:solidFill>
                  <a:schemeClr val="tx2"/>
                </a:solidFill>
                <a:latin typeface="+mj-lt"/>
                <a:sym typeface="Questrial"/>
              </a:rPr>
              <a:t>4. Өндөр </a:t>
            </a:r>
            <a:r>
              <a:rPr lang="mn-MN" sz="3200" b="0" kern="0" dirty="0">
                <a:solidFill>
                  <a:schemeClr val="tx2"/>
                </a:solidFill>
                <a:latin typeface="+mj-lt"/>
                <a:sym typeface="Questrial"/>
              </a:rPr>
              <a:t>эрсдэлтэй нөхцөл байдал</a:t>
            </a:r>
            <a:endParaRPr lang="en-US" sz="3200" b="0" kern="0" dirty="0">
              <a:solidFill>
                <a:schemeClr val="tx2"/>
              </a:solidFill>
              <a:latin typeface="+mj-lt"/>
            </a:endParaRPr>
          </a:p>
          <a:p>
            <a:pPr algn="l"/>
            <a:endParaRPr lang="en-US" sz="3600" kern="0" dirty="0">
              <a:solidFill>
                <a:srgbClr val="8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409765" y="63173"/>
            <a:ext cx="1127761" cy="98860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DA69EFDC-CD62-4318-8E20-BCA7DAFE2C1F}"/>
              </a:ext>
            </a:extLst>
          </p:cNvPr>
          <p:cNvSpPr txBox="1">
            <a:spLocks/>
          </p:cNvSpPr>
          <p:nvPr/>
        </p:nvSpPr>
        <p:spPr>
          <a:xfrm>
            <a:off x="236483" y="1371421"/>
            <a:ext cx="6637283" cy="4278573"/>
          </a:xfrm>
          <a:prstGeom prst="rect">
            <a:avLst/>
          </a:prstGeom>
          <a:noFill/>
        </p:spPr>
        <p:txBody>
          <a:bodyPr/>
          <a:lstStyle>
            <a:lvl1pPr marL="342718" indent="-342718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FF99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742557" indent="-285600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2pPr>
            <a:lvl3pPr marL="1142395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+mn-cs"/>
              </a:defRPr>
            </a:lvl3pPr>
            <a:lvl4pPr marL="1599353" indent="-228479" algn="l" rtl="0"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6311" indent="-22847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3269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0226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7185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4143" indent="-22847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mn-MN" sz="2000" kern="0" dirty="0" smtClean="0"/>
              <a:t>Эмийн алдааг бууруулах стратеги</a:t>
            </a:r>
            <a:endParaRPr lang="en-GB" sz="2000" kern="0" dirty="0"/>
          </a:p>
          <a:p>
            <a:pPr lvl="0"/>
            <a:r>
              <a:rPr lang="mn-MN" sz="1600" dirty="0">
                <a:latin typeface="+mn-lt"/>
              </a:rPr>
              <a:t>Зарим өндөр эрсдэлтэй (өндөр сэрэмжтэй) эмнүүдийн хувьд алдаа гарсан тохиолдолд ихээхэн хор хөнөөлтэй байдаг (жишээлбэл APINCH)</a:t>
            </a:r>
            <a:endParaRPr lang="en-AU" sz="1600" dirty="0">
              <a:latin typeface="+mn-lt"/>
            </a:endParaRPr>
          </a:p>
          <a:p>
            <a:pPr lvl="0"/>
            <a:r>
              <a:rPr lang="mn-MN" sz="1600" dirty="0">
                <a:latin typeface="+mn-lt"/>
              </a:rPr>
              <a:t>Тухайн цэг дээрх тархалт: Яаралтай тусламжийн зөвлөхүүдтэй туршилт явуулсан. Диаграм буюу хүснэгтэн стандартчилал</a:t>
            </a:r>
            <a:endParaRPr lang="en-AU" sz="1600" dirty="0">
              <a:latin typeface="+mn-lt"/>
            </a:endParaRPr>
          </a:p>
          <a:p>
            <a:pPr lvl="0"/>
            <a:r>
              <a:rPr lang="mn-MN" sz="1600" dirty="0">
                <a:latin typeface="+mn-lt"/>
              </a:rPr>
              <a:t>Өвчтөнд гарсан үр дүнтэй холбоотой мэдээллийн хэмжүүр ба үзүүлэлтүүд: анхан шатны тусламжийн нээлттэй эх үүсвэрийн 76 үзүүлэлт</a:t>
            </a:r>
            <a:endParaRPr lang="en-AU" sz="1600" dirty="0">
              <a:latin typeface="+mn-lt"/>
            </a:endParaRPr>
          </a:p>
          <a:p>
            <a:pPr lvl="0"/>
            <a:r>
              <a:rPr lang="mn-MN" sz="1600" dirty="0">
                <a:latin typeface="+mn-lt"/>
              </a:rPr>
              <a:t>Эмнэлэгт жороор олгох 12 үзүүлэлтийн багцыг боловсруулсан</a:t>
            </a:r>
            <a:endParaRPr lang="en-AU" sz="1600" dirty="0">
              <a:latin typeface="+mn-lt"/>
            </a:endParaRPr>
          </a:p>
          <a:p>
            <a:pPr lvl="0"/>
            <a:r>
              <a:rPr lang="mn-MN" sz="1600" dirty="0">
                <a:latin typeface="+mn-lt"/>
              </a:rPr>
              <a:t>Дэлхий нийтийн уриалгын гурван чиглэл тус бүрээр эрүүл мэндийн бүх мэргэжлийн боловсрол, сургалт</a:t>
            </a:r>
            <a:endParaRPr lang="en-AU" sz="1600" dirty="0">
              <a:latin typeface="+mn-lt"/>
            </a:endParaRPr>
          </a:p>
          <a:p>
            <a:pPr lvl="0"/>
            <a:r>
              <a:rPr lang="mn-MN" sz="1600" dirty="0">
                <a:latin typeface="+mn-lt"/>
              </a:rPr>
              <a:t>Эмнэлзүйн шийдвэрт дэмжлэг үзүүлэх: Эхлэх, хянах үед жор бичих талаар шийдвэр гаргахад дэмжлэг үзүүлэх</a:t>
            </a:r>
            <a:endParaRPr lang="en-AU" sz="1600" dirty="0">
              <a:latin typeface="+mn-lt"/>
            </a:endParaRPr>
          </a:p>
          <a:p>
            <a:pPr lvl="0"/>
            <a:r>
              <a:rPr lang="mn-MN" sz="1600" dirty="0">
                <a:latin typeface="+mn-lt"/>
              </a:rPr>
              <a:t>Эмнэлэгт цахим жор бичих, жороор олгох тогтолцоог нэвтрүүлэх </a:t>
            </a:r>
            <a:endParaRPr lang="en-AU" sz="16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94" y="1347700"/>
            <a:ext cx="444561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3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A8CE48-141C-44C2-B4D6-0906F8118BFE}"/>
              </a:ext>
            </a:extLst>
          </p:cNvPr>
          <p:cNvSpPr txBox="1">
            <a:spLocks/>
          </p:cNvSpPr>
          <p:nvPr/>
        </p:nvSpPr>
        <p:spPr>
          <a:xfrm>
            <a:off x="2971812" y="193040"/>
            <a:ext cx="8737567" cy="7686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5pPr>
            <a:lvl6pPr marL="456958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6pPr>
            <a:lvl7pPr marL="913916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7pPr>
            <a:lvl8pPr marL="1370874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8pPr>
            <a:lvl9pPr marL="1827832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/>
            <a:r>
              <a:rPr lang="mn-MN" sz="3200" b="0" dirty="0" smtClean="0">
                <a:solidFill>
                  <a:schemeClr val="tx2"/>
                </a:solidFill>
                <a:latin typeface="+mj-lt"/>
                <a:sym typeface="Questrial"/>
              </a:rPr>
              <a:t>Олон эм бэлдмэл</a:t>
            </a:r>
            <a:endParaRPr lang="en-US" sz="3200" b="0" kern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51666F-926C-4B78-8313-4D6F4AE0B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7779"/>
          <a:stretch/>
        </p:blipFill>
        <p:spPr>
          <a:xfrm>
            <a:off x="1259841" y="89288"/>
            <a:ext cx="1294734" cy="98860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D3469F4-3F80-4A0B-9500-F5DCABA6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4" y="1175093"/>
            <a:ext cx="3021730" cy="4202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64" y="1839622"/>
            <a:ext cx="2967610" cy="2984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278" y="1368895"/>
            <a:ext cx="3629101" cy="35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37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36" y="192757"/>
            <a:ext cx="10974843" cy="471824"/>
          </a:xfrm>
        </p:spPr>
        <p:txBody>
          <a:bodyPr/>
          <a:lstStyle/>
          <a:p>
            <a:pPr algn="ctr"/>
            <a:r>
              <a:rPr lang="mn-MN" sz="3200" dirty="0">
                <a:solidFill>
                  <a:srgbClr val="003E74"/>
                </a:solidFill>
              </a:rPr>
              <a:t>Эмийн аюулгүй байдлыг хангах 5 агшин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9710"/>
            <a:ext cx="5320862" cy="4947253"/>
          </a:xfrm>
        </p:spPr>
        <p:txBody>
          <a:bodyPr/>
          <a:lstStyle/>
          <a:p>
            <a:pPr marL="643890" indent="-514350">
              <a:buAutoNum type="arabicPeriod"/>
            </a:pPr>
            <a:r>
              <a:rPr lang="mn-MN" sz="2800" dirty="0" smtClean="0">
                <a:latin typeface="+mn-lt"/>
              </a:rPr>
              <a:t>Эм уухаасаа өмнө</a:t>
            </a:r>
          </a:p>
          <a:p>
            <a:pPr marL="643890" indent="-514350">
              <a:buAutoNum type="arabicPeriod"/>
            </a:pPr>
            <a:endParaRPr lang="mn-MN" sz="2800" dirty="0" smtClean="0">
              <a:latin typeface="+mn-lt"/>
            </a:endParaRPr>
          </a:p>
          <a:p>
            <a:pPr marL="643890" indent="-514350">
              <a:buAutoNum type="arabicPeriod"/>
            </a:pPr>
            <a:r>
              <a:rPr lang="mn-MN" sz="2800" dirty="0" smtClean="0">
                <a:latin typeface="+mn-lt"/>
              </a:rPr>
              <a:t>Эм ууж эхлэх</a:t>
            </a:r>
          </a:p>
          <a:p>
            <a:pPr marL="643890" indent="-514350">
              <a:buFont typeface="+mj-lt"/>
              <a:buAutoNum type="arabicPeriod"/>
            </a:pPr>
            <a:endParaRPr lang="mn-MN" sz="2800" dirty="0" smtClean="0">
              <a:latin typeface="+mn-lt"/>
            </a:endParaRPr>
          </a:p>
          <a:p>
            <a:pPr marL="643890" indent="-514350">
              <a:buFont typeface="+mj-lt"/>
              <a:buAutoNum type="arabicPeriod"/>
            </a:pPr>
            <a:r>
              <a:rPr lang="mn-MN" sz="2800" dirty="0" smtClean="0">
                <a:latin typeface="+mn-lt"/>
              </a:rPr>
              <a:t>Нэмж эм уух</a:t>
            </a:r>
          </a:p>
          <a:p>
            <a:pPr marL="643890" indent="-514350">
              <a:buFont typeface="+mj-lt"/>
              <a:buAutoNum type="arabicPeriod"/>
            </a:pPr>
            <a:endParaRPr lang="mn-MN" sz="2800" dirty="0" smtClean="0">
              <a:latin typeface="+mn-lt"/>
            </a:endParaRPr>
          </a:p>
          <a:p>
            <a:pPr marL="643890" indent="-514350">
              <a:buFont typeface="+mj-lt"/>
              <a:buAutoNum type="arabicPeriod"/>
            </a:pPr>
            <a:r>
              <a:rPr lang="mn-MN" sz="2800" dirty="0" smtClean="0">
                <a:latin typeface="+mn-lt"/>
              </a:rPr>
              <a:t>Ууж байгаа эмнүүдээ хянах</a:t>
            </a:r>
          </a:p>
          <a:p>
            <a:pPr marL="643890" indent="-514350">
              <a:buFont typeface="+mj-lt"/>
              <a:buAutoNum type="arabicPeriod"/>
            </a:pPr>
            <a:endParaRPr lang="mn-MN" sz="2800" dirty="0" smtClean="0">
              <a:latin typeface="+mn-lt"/>
            </a:endParaRPr>
          </a:p>
          <a:p>
            <a:pPr marL="643890" indent="-514350">
              <a:buFont typeface="+mj-lt"/>
              <a:buAutoNum type="arabicPeriod"/>
            </a:pPr>
            <a:r>
              <a:rPr lang="mn-MN" sz="2800" dirty="0" smtClean="0">
                <a:latin typeface="+mn-lt"/>
              </a:rPr>
              <a:t>Эмээ зогсоох</a:t>
            </a:r>
          </a:p>
          <a:p>
            <a:pPr marL="643890" indent="-514350">
              <a:buFont typeface="+mj-lt"/>
              <a:buAutoNum type="arabicPeriod"/>
            </a:pPr>
            <a:endParaRPr lang="mn-MN" sz="2800" dirty="0" smtClean="0">
              <a:latin typeface="+mn-lt"/>
            </a:endParaRPr>
          </a:p>
          <a:p>
            <a:pPr marL="643890" indent="-514350">
              <a:buFont typeface="+mj-lt"/>
              <a:buAutoNum type="arabicPeriod"/>
            </a:pPr>
            <a:endParaRPr lang="en-A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470"/>
            <a:ext cx="5044966" cy="591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4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www.adultmeducation.com/images/Over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9" y="2352962"/>
            <a:ext cx="6002775" cy="34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7" y="280079"/>
            <a:ext cx="10972800" cy="1143000"/>
          </a:xfrm>
        </p:spPr>
        <p:txBody>
          <a:bodyPr/>
          <a:lstStyle/>
          <a:p>
            <a:r>
              <a:rPr lang="mn-MN" dirty="0" smtClean="0"/>
              <a:t>Яагаад эмийн </a:t>
            </a:r>
            <a:r>
              <a:rPr lang="mn-MN" dirty="0"/>
              <a:t>аюулгүй </a:t>
            </a:r>
            <a:r>
              <a:rPr lang="mn-MN" dirty="0" smtClean="0"/>
              <a:t>байдал чухал вэ</a:t>
            </a:r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2400" dirty="0"/>
              <a:t>Эрүүл мэндийн тусламж үйлчилгээний хамгийн түгээмэл арга </a:t>
            </a:r>
            <a:r>
              <a:rPr lang="mn-MN" sz="2400" dirty="0" smtClean="0"/>
              <a:t>хэмжээ</a:t>
            </a:r>
            <a:r>
              <a:rPr lang="en-GB" sz="2400" dirty="0" smtClean="0"/>
              <a:t>…</a:t>
            </a:r>
            <a:endParaRPr lang="en-GB" sz="2400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7104892" y="2673733"/>
            <a:ext cx="3988777" cy="21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…</a:t>
            </a:r>
            <a:r>
              <a:rPr lang="mn-MN" altLang="en-US" dirty="0" smtClean="0">
                <a:solidFill>
                  <a:schemeClr val="tx2"/>
                </a:solidFill>
              </a:rPr>
              <a:t>Алдаа, зөрчил, тохиолдол гарсаар байна</a:t>
            </a:r>
          </a:p>
          <a:p>
            <a:pPr>
              <a:spcBef>
                <a:spcPct val="0"/>
              </a:spcBef>
              <a:buFontTx/>
              <a:buNone/>
            </a:pPr>
            <a:endParaRPr lang="mn-MN" altLang="en-US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mn-MN" altLang="en-US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mn-MN" altLang="en-US" dirty="0" smtClean="0">
                <a:solidFill>
                  <a:schemeClr val="tx2"/>
                </a:solidFill>
              </a:rPr>
              <a:t>.....Эрсдэл байсаар байна</a:t>
            </a:r>
            <a:endParaRPr lang="en-GB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97416"/>
          </a:xfrm>
        </p:spPr>
        <p:txBody>
          <a:bodyPr/>
          <a:lstStyle/>
          <a:p>
            <a:pPr algn="ctr"/>
            <a:r>
              <a:rPr lang="mn-MN" sz="3200" dirty="0" smtClean="0"/>
              <a:t>Эмийн аюулгүй байдлыг хангах 5 агшин</a:t>
            </a:r>
            <a:endParaRPr lang="en-A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22" y="1341778"/>
            <a:ext cx="9003914" cy="53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7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А</a:t>
            </a:r>
            <a:r>
              <a:rPr lang="mn-MN" dirty="0" smtClean="0"/>
              <a:t>суудал юунд байна?</a:t>
            </a:r>
            <a:endParaRPr lang="en-GB" dirty="0"/>
          </a:p>
        </p:txBody>
      </p:sp>
      <p:pic>
        <p:nvPicPr>
          <p:cNvPr id="4" name="Graphic 6" descr="Doctor">
            <a:extLst>
              <a:ext uri="{FF2B5EF4-FFF2-40B4-BE49-F238E27FC236}">
                <a16:creationId xmlns="" xmlns:a16="http://schemas.microsoft.com/office/drawing/2014/main" id="{E5E2FED5-BFC5-5E41-95CD-88D01729A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4399" y="1410209"/>
            <a:ext cx="1174729" cy="1174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338" y="1293289"/>
            <a:ext cx="92260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/>
              <a:t>Эмчийн жор бичилтийн алдаа эмнэлгийн эмийн захиалгын 7%, эмнэлэгт хэвтэлтийн 52% -д </a:t>
            </a:r>
            <a:r>
              <a:rPr lang="mn-MN" sz="2000" dirty="0" smtClean="0"/>
              <a:t>тохиолддог </a:t>
            </a:r>
            <a:r>
              <a:rPr lang="en-GB" sz="2000" dirty="0" smtClean="0"/>
              <a:t>(</a:t>
            </a:r>
            <a:r>
              <a:rPr lang="en-GB" sz="2000" dirty="0"/>
              <a:t>Lewis et al 2009)</a:t>
            </a:r>
          </a:p>
          <a:p>
            <a:endParaRPr lang="en-GB" sz="2000" dirty="0"/>
          </a:p>
        </p:txBody>
      </p:sp>
      <p:pic>
        <p:nvPicPr>
          <p:cNvPr id="6" name="Graphic 12" descr="Needle">
            <a:extLst>
              <a:ext uri="{FF2B5EF4-FFF2-40B4-BE49-F238E27FC236}">
                <a16:creationId xmlns="" xmlns:a16="http://schemas.microsoft.com/office/drawing/2014/main" id="{DEB4020D-92BB-1A41-B496-D0C466976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6978" y="2544657"/>
            <a:ext cx="949570" cy="94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6339" y="2368610"/>
            <a:ext cx="940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/>
              <a:t>Эм, тарианы тунгийн </a:t>
            </a:r>
            <a:r>
              <a:rPr lang="mn-MN" sz="2000" dirty="0"/>
              <a:t>8% </a:t>
            </a:r>
            <a:r>
              <a:rPr lang="mn-MN" sz="2000" dirty="0" smtClean="0"/>
              <a:t>-ийг эм, тариа хэрэглэх үед гарсан алдаа эзэлж байна, ялангуяа судсаар хэрэглэх эм, тарианы тунгийн хувьд илүү өндөр байна</a:t>
            </a:r>
            <a:r>
              <a:rPr lang="en-GB" sz="2000" dirty="0"/>
              <a:t>(</a:t>
            </a:r>
            <a:r>
              <a:rPr lang="en-GB" sz="2000" dirty="0" err="1"/>
              <a:t>Keers</a:t>
            </a:r>
            <a:r>
              <a:rPr lang="en-GB" sz="2000" dirty="0"/>
              <a:t> et al 2013)</a:t>
            </a:r>
            <a:r>
              <a:rPr lang="mn-MN" sz="2000" dirty="0"/>
              <a:t> </a:t>
            </a:r>
          </a:p>
          <a:p>
            <a:endParaRPr lang="en-GB" sz="2000" dirty="0"/>
          </a:p>
        </p:txBody>
      </p:sp>
      <p:pic>
        <p:nvPicPr>
          <p:cNvPr id="8" name="Graphic 16" descr="Medicine">
            <a:extLst>
              <a:ext uri="{FF2B5EF4-FFF2-40B4-BE49-F238E27FC236}">
                <a16:creationId xmlns="" xmlns:a16="http://schemas.microsoft.com/office/drawing/2014/main" id="{2DC05CF4-C485-9244-B2F9-8E258D00BC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92490" y="3544752"/>
            <a:ext cx="1166948" cy="1166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3712727"/>
            <a:ext cx="9539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/>
              <a:t>Эмийн сангаас түгээх үед гардаг алдаа нийт түгээгдсэн\олгогдсон эм, эмнэлгийн хэрэгслийн 0.04</a:t>
            </a:r>
            <a:r>
              <a:rPr lang="mn-MN" sz="2000" dirty="0"/>
              <a:t>% </a:t>
            </a:r>
            <a:r>
              <a:rPr lang="mn-MN" sz="2000" dirty="0" smtClean="0"/>
              <a:t>-24</a:t>
            </a:r>
            <a:r>
              <a:rPr lang="mn-MN" sz="2000" dirty="0"/>
              <a:t>% хооронд хэлбэлздэг</a:t>
            </a:r>
            <a:r>
              <a:rPr lang="en-GB" sz="2000" b="1" dirty="0" smtClean="0"/>
              <a:t> </a:t>
            </a:r>
            <a:r>
              <a:rPr lang="en-GB" sz="2000" dirty="0" smtClean="0"/>
              <a:t>(Franklin </a:t>
            </a:r>
            <a:r>
              <a:rPr lang="en-GB" sz="2000" dirty="0"/>
              <a:t>et al 2014)</a:t>
            </a:r>
          </a:p>
          <a:p>
            <a:endParaRPr lang="en-GB" sz="1600" dirty="0"/>
          </a:p>
        </p:txBody>
      </p:sp>
      <p:pic>
        <p:nvPicPr>
          <p:cNvPr id="10" name="Graphic 18" descr="Ambulance">
            <a:extLst>
              <a:ext uri="{FF2B5EF4-FFF2-40B4-BE49-F238E27FC236}">
                <a16:creationId xmlns="" xmlns:a16="http://schemas.microsoft.com/office/drawing/2014/main" id="{FCC6A61A-2B6E-014C-B44B-54F894118C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79731" y="4647133"/>
            <a:ext cx="1267069" cy="1267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6339" y="4619699"/>
            <a:ext cx="960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/>
              <a:t>Эмнэлэгт хэвтэлтийн </a:t>
            </a:r>
            <a:r>
              <a:rPr lang="en-GB" sz="2000" dirty="0" smtClean="0"/>
              <a:t>4.3%</a:t>
            </a:r>
            <a:r>
              <a:rPr lang="mn-MN" sz="2000" dirty="0" smtClean="0"/>
              <a:t> нь сэргийлж болох байсан эм, тариатай холбоотой алдаанаас улбаатай </a:t>
            </a:r>
            <a:r>
              <a:rPr lang="en-GB" sz="2000" dirty="0" smtClean="0"/>
              <a:t>(</a:t>
            </a:r>
            <a:r>
              <a:rPr lang="en-GB" sz="2000" dirty="0" err="1" smtClean="0"/>
              <a:t>Winterstein</a:t>
            </a:r>
            <a:r>
              <a:rPr lang="en-GB" sz="2000" dirty="0" smtClean="0"/>
              <a:t> </a:t>
            </a:r>
            <a:r>
              <a:rPr lang="en-GB" sz="2000" dirty="0"/>
              <a:t>et al 2002)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56339" y="5541858"/>
            <a:ext cx="911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/>
              <a:t>Эмийн алдаанаас болж хэвтэн эмчлүүлэгчдийн 1-2</a:t>
            </a:r>
            <a:r>
              <a:rPr lang="mn-MN" sz="2000" dirty="0" smtClean="0"/>
              <a:t>%-д хохирол учирдаг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Эмийн </a:t>
            </a:r>
            <a:r>
              <a:rPr lang="mn-MN" dirty="0"/>
              <a:t>аюулгүй </a:t>
            </a:r>
            <a:r>
              <a:rPr lang="mn-MN" dirty="0" smtClean="0"/>
              <a:t>байдал гэж юу вэ</a:t>
            </a:r>
            <a:r>
              <a:rPr lang="en-GB" altLang="en-US" dirty="0" smtClean="0">
                <a:ea typeface="ＭＳ Ｐゴシック" pitchFamily="34" charset="-128"/>
              </a:rPr>
              <a:t>?</a:t>
            </a:r>
            <a:endParaRPr lang="en-GB" altLang="en-US" dirty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267836"/>
              </p:ext>
            </p:extLst>
          </p:nvPr>
        </p:nvGraphicFramePr>
        <p:xfrm>
          <a:off x="788893" y="1355331"/>
          <a:ext cx="10157011" cy="510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l 1"/>
          <p:cNvSpPr/>
          <p:nvPr/>
        </p:nvSpPr>
        <p:spPr>
          <a:xfrm>
            <a:off x="3246928" y="2988569"/>
            <a:ext cx="3637965" cy="1843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9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Эмийн аюулгүй байдал гэж юу вэ</a:t>
            </a:r>
            <a:r>
              <a:rPr lang="en-GB" altLang="en-US" dirty="0" smtClean="0">
                <a:ea typeface="ＭＳ Ｐゴシック" pitchFamily="34" charset="-128"/>
              </a:rPr>
              <a:t>?</a:t>
            </a:r>
            <a:r>
              <a:rPr lang="mn-MN" altLang="en-US" dirty="0" smtClean="0">
                <a:ea typeface="ＭＳ Ｐゴシック" pitchFamily="34" charset="-128"/>
              </a:rPr>
              <a:t> Хоёр талтай</a:t>
            </a:r>
            <a:endParaRPr lang="en-GB" altLang="en-US" dirty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66418"/>
              </p:ext>
            </p:extLst>
          </p:nvPr>
        </p:nvGraphicFramePr>
        <p:xfrm>
          <a:off x="862979" y="1959321"/>
          <a:ext cx="8075612" cy="403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66993" y="2433846"/>
            <a:ext cx="4325007" cy="28732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mn-MN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Эмнэлгийн тусламж үйлчилгээнээс  улбаатай</a:t>
            </a:r>
            <a:r>
              <a:rPr kumimoji="0" lang="mn-MN" altLang="en-US" sz="21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 санамсаргүй алдаа, осол, хор уршигт өртөхгүй байх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mn-MN" altLang="en-US" sz="21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Arial Unicode MS" pitchFamily="34" charset="-128"/>
              <a:ea typeface="inheri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mn-MN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Эм тариа</a:t>
            </a:r>
            <a:r>
              <a:rPr kumimoji="0" lang="mn-MN" altLang="en-US" sz="21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 хэрэглэх явцад гарах эмнэлгийн алдаа, зөрчил, тохиолдол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mn-MN" altLang="en-US" sz="21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Arial Unicode MS" pitchFamily="34" charset="-128"/>
              <a:ea typeface="inherit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359" y="2523178"/>
            <a:ext cx="4172607" cy="28732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Medication </a:t>
            </a:r>
            <a:r>
              <a:rPr lang="en-AU" altLang="en-US" sz="2100" dirty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safety, which may be defined as the freedom from accidental injury due to medical </a:t>
            </a: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care</a:t>
            </a:r>
            <a:r>
              <a:rPr lang="mn-MN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 </a:t>
            </a: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 OR</a:t>
            </a:r>
            <a:endParaRPr lang="mn-MN" altLang="en-US" sz="2100" dirty="0" smtClean="0">
              <a:solidFill>
                <a:srgbClr val="202124"/>
              </a:solidFill>
              <a:latin typeface="Arial Unicode MS" pitchFamily="34" charset="-128"/>
              <a:ea typeface="inheri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 </a:t>
            </a:r>
            <a:endParaRPr lang="mn-MN" altLang="en-US" sz="2100" dirty="0" smtClean="0">
              <a:solidFill>
                <a:srgbClr val="202124"/>
              </a:solidFill>
              <a:latin typeface="Arial Unicode MS" pitchFamily="34" charset="-128"/>
              <a:ea typeface="inheri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Medical </a:t>
            </a:r>
            <a:r>
              <a:rPr lang="en-AU" altLang="en-US" sz="2100" dirty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errors during the medication-use </a:t>
            </a: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process</a:t>
            </a:r>
            <a:endParaRPr lang="mn-MN" altLang="en-US" sz="2100" dirty="0" smtClean="0">
              <a:solidFill>
                <a:srgbClr val="202124"/>
              </a:solidFill>
              <a:latin typeface="Arial Unicode MS" pitchFamily="34" charset="-128"/>
              <a:ea typeface="inheri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mn-MN" altLang="en-US" sz="2100" dirty="0">
              <a:solidFill>
                <a:srgbClr val="202124"/>
              </a:solidFill>
              <a:latin typeface="Arial Unicode MS" pitchFamily="34" charset="-128"/>
              <a:ea typeface="inheri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mn-MN" altLang="en-US" sz="2100" dirty="0" smtClean="0">
              <a:solidFill>
                <a:srgbClr val="202124"/>
              </a:solidFill>
              <a:latin typeface="Arial Unicode MS" pitchFamily="34" charset="-128"/>
              <a:ea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Эмийн аюулгүй байдал гэж юу вэ</a:t>
            </a:r>
            <a:r>
              <a:rPr lang="en-GB" altLang="en-US" dirty="0">
                <a:ea typeface="ＭＳ Ｐゴシック" pitchFamily="34" charset="-128"/>
              </a:rPr>
              <a:t>?</a:t>
            </a:r>
            <a:r>
              <a:rPr lang="mn-MN" altLang="en-US" dirty="0">
                <a:ea typeface="ＭＳ Ｐゴシック" pitchFamily="34" charset="-128"/>
              </a:rPr>
              <a:t> Хоёр талтай</a:t>
            </a:r>
            <a:endParaRPr lang="en-GB" altLang="en-US" dirty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42428"/>
              </p:ext>
            </p:extLst>
          </p:nvPr>
        </p:nvGraphicFramePr>
        <p:xfrm>
          <a:off x="2135188" y="1989139"/>
          <a:ext cx="8075612" cy="403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360" y="2684761"/>
            <a:ext cx="2869324" cy="25500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AU" altLang="en-US" sz="2100" dirty="0" smtClean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deserves </a:t>
            </a:r>
            <a:r>
              <a:rPr lang="en-AU" altLang="en-US" sz="2100" dirty="0">
                <a:solidFill>
                  <a:srgbClr val="202124"/>
                </a:solidFill>
                <a:latin typeface="Arial Unicode MS" pitchFamily="34" charset="-128"/>
                <a:ea typeface="inherit"/>
                <a:cs typeface="Arial" pitchFamily="34" charset="0"/>
              </a:rPr>
              <a:t>the same prioritization, given the scope of medication use in patient care and the frequency and severity of potential harm.</a:t>
            </a:r>
            <a:endParaRPr kumimoji="0" lang="mn-M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01655" y="2433847"/>
            <a:ext cx="2890345" cy="28732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mn-MN" altLang="en-US" sz="21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Arial Unicode MS" pitchFamily="34" charset="-128"/>
              <a:ea typeface="inheri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mn-MN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2 тал хоёулаа</a:t>
            </a:r>
            <a:r>
              <a:rPr kumimoji="0" lang="mn-MN" altLang="en-US" sz="21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 эмийн хэрэглээ, </a:t>
            </a:r>
            <a:r>
              <a:rPr kumimoji="0" lang="mn-MN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>цар хүрээ, болзошгүй хор уршгийн давтамж, ноцтой байдлыг харгалзан ижил ач холбогдол өгөх ёстой.</a:t>
            </a:r>
            <a:r>
              <a:rPr kumimoji="0" lang="mn-M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mn-M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000" dirty="0" smtClean="0"/>
              <a:t>ДЭМБ-ын хариу арга хэмжээ</a:t>
            </a:r>
            <a:endParaRPr lang="en-GB" sz="4000" dirty="0"/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609598" y="1545020"/>
            <a:ext cx="6503377" cy="37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n-MN" altLang="en-US" sz="3200" dirty="0" smtClean="0"/>
              <a:t>Дэлхийн 3 дахь уриалга </a:t>
            </a:r>
            <a:r>
              <a:rPr lang="en-GB" altLang="en-US" sz="3200" dirty="0" smtClean="0"/>
              <a:t>2017: </a:t>
            </a:r>
            <a:endParaRPr lang="mn-MN" altLang="en-US" sz="3200" dirty="0" smtClean="0"/>
          </a:p>
          <a:p>
            <a:r>
              <a:rPr lang="en-GB" altLang="en-US" sz="3200" dirty="0" smtClean="0"/>
              <a:t>“</a:t>
            </a:r>
            <a:r>
              <a:rPr lang="mn-MN" altLang="en-US" sz="3200" dirty="0" smtClean="0"/>
              <a:t>Хор хөнөөлгүй эм хэрэгсэл</a:t>
            </a:r>
            <a:r>
              <a:rPr lang="en-GB" altLang="en-US" sz="3200" dirty="0" smtClean="0"/>
              <a:t>”</a:t>
            </a:r>
            <a:endParaRPr lang="mn-MN" altLang="en-US" sz="3200" dirty="0" smtClean="0"/>
          </a:p>
          <a:p>
            <a:pPr marL="0" indent="0">
              <a:buNone/>
            </a:pPr>
            <a:endParaRPr lang="en-GB" altLang="en-US" sz="3200" dirty="0"/>
          </a:p>
          <a:p>
            <a:r>
              <a:rPr lang="mn-MN" sz="3200" dirty="0" smtClean="0"/>
              <a:t>Ирэх 5 жилд эм тариатай холбоотой хүнд хэлбэрийн хор </a:t>
            </a:r>
            <a:r>
              <a:rPr lang="mn-MN" sz="3200" dirty="0"/>
              <a:t>хөнөөлийг 50</a:t>
            </a:r>
            <a:r>
              <a:rPr lang="mn-MN" sz="3200" dirty="0" smtClean="0"/>
              <a:t>%-иар бууруулах зорилготой </a:t>
            </a:r>
            <a:r>
              <a:rPr lang="en-GB" altLang="en-US" sz="3200" dirty="0" smtClean="0"/>
              <a:t> </a:t>
            </a:r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4974" y="1417639"/>
            <a:ext cx="3637972" cy="471436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616"/>
            <a:ext cx="4578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000" dirty="0"/>
              <a:t>ДЭМБ-ын хариу арга хэмжээ</a:t>
            </a:r>
            <a:endParaRPr lang="en-GB" sz="4000" dirty="0"/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585421" y="1261695"/>
            <a:ext cx="7573841" cy="5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n-MN" altLang="en-US" sz="2800" b="1" dirty="0" smtClean="0"/>
              <a:t>Дөрвөн талт арга хэмжээ</a:t>
            </a:r>
            <a:r>
              <a:rPr lang="en-GB" altLang="en-US" sz="2800" dirty="0" smtClean="0"/>
              <a:t>: </a:t>
            </a:r>
            <a:endParaRPr lang="en-GB" altLang="en-US" sz="2800" dirty="0"/>
          </a:p>
          <a:p>
            <a:pPr lvl="1">
              <a:spcBef>
                <a:spcPts val="300"/>
              </a:spcBef>
            </a:pPr>
            <a:r>
              <a:rPr lang="mn-MN" altLang="en-US" sz="2800" dirty="0" smtClean="0"/>
              <a:t>Үйлчлүүлэгч ба олон нийт</a:t>
            </a:r>
            <a:endParaRPr lang="en-GB" altLang="en-US" sz="2800" dirty="0"/>
          </a:p>
          <a:p>
            <a:pPr lvl="1">
              <a:spcBef>
                <a:spcPts val="300"/>
              </a:spcBef>
            </a:pPr>
            <a:r>
              <a:rPr lang="mn-MN" altLang="en-US" sz="2800" dirty="0" smtClean="0"/>
              <a:t>Эрүүл мэндийн мэргэжилтнүүд</a:t>
            </a:r>
            <a:endParaRPr lang="en-GB" altLang="en-US" sz="2800" dirty="0"/>
          </a:p>
          <a:p>
            <a:pPr lvl="1">
              <a:spcBef>
                <a:spcPts val="300"/>
              </a:spcBef>
            </a:pPr>
            <a:r>
              <a:rPr lang="mn-MN" altLang="en-US" sz="2800" dirty="0" smtClean="0"/>
              <a:t>Тогтолцоо ба практик үйлдэл</a:t>
            </a:r>
            <a:endParaRPr lang="en-GB" altLang="en-US" sz="2800" dirty="0"/>
          </a:p>
          <a:p>
            <a:pPr lvl="1">
              <a:spcBef>
                <a:spcPts val="300"/>
              </a:spcBef>
            </a:pPr>
            <a:r>
              <a:rPr lang="mn-MN" altLang="en-US" sz="2800" dirty="0" smtClean="0"/>
              <a:t>Эм тариа</a:t>
            </a:r>
            <a:endParaRPr lang="en-GB" altLang="en-US" sz="2800" dirty="0"/>
          </a:p>
          <a:p>
            <a:r>
              <a:rPr lang="mn-MN" sz="2800" dirty="0"/>
              <a:t>Гурван чиглэлд анхаарлаа хандуулахын тулд эхний ээлжинд </a:t>
            </a:r>
            <a:r>
              <a:rPr lang="mn-MN" sz="2800" dirty="0" smtClean="0"/>
              <a:t>авах арга хэмжээ</a:t>
            </a:r>
            <a:r>
              <a:rPr lang="en-GB" altLang="en-US" sz="2800" dirty="0" smtClean="0"/>
              <a:t>: </a:t>
            </a:r>
            <a:endParaRPr lang="en-GB" altLang="en-US" sz="2800" dirty="0"/>
          </a:p>
          <a:p>
            <a:pPr lvl="1">
              <a:spcBef>
                <a:spcPts val="300"/>
              </a:spcBef>
            </a:pPr>
            <a:r>
              <a:rPr lang="mn-MN" sz="2800" dirty="0" smtClean="0"/>
              <a:t>Өвчтөн шилжүүлэг</a:t>
            </a:r>
          </a:p>
          <a:p>
            <a:pPr lvl="1">
              <a:spcBef>
                <a:spcPts val="300"/>
              </a:spcBef>
            </a:pPr>
            <a:r>
              <a:rPr lang="mn-MN" sz="2800" dirty="0"/>
              <a:t>Ө</a:t>
            </a:r>
            <a:r>
              <a:rPr lang="mn-MN" sz="2800" dirty="0" smtClean="0"/>
              <a:t>ндөр </a:t>
            </a:r>
            <a:r>
              <a:rPr lang="mn-MN" sz="2800" dirty="0"/>
              <a:t>эрсдэлтэй өвчтөнүүд ба нөхцөл байдал </a:t>
            </a:r>
            <a:endParaRPr lang="mn-MN" sz="2800" dirty="0" smtClean="0"/>
          </a:p>
          <a:p>
            <a:pPr lvl="1">
              <a:spcBef>
                <a:spcPts val="300"/>
              </a:spcBef>
            </a:pPr>
            <a:r>
              <a:rPr lang="mn-MN" sz="2800" dirty="0" smtClean="0"/>
              <a:t>Олон эм тариа</a:t>
            </a:r>
            <a:endParaRPr lang="en-GB" altLang="en-US" sz="2800" dirty="0"/>
          </a:p>
        </p:txBody>
      </p:sp>
      <p:pic>
        <p:nvPicPr>
          <p:cNvPr id="6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9737" y="1024774"/>
            <a:ext cx="3839642" cy="49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297" y="439286"/>
            <a:ext cx="5013434" cy="1143000"/>
          </a:xfrm>
        </p:spPr>
        <p:txBody>
          <a:bodyPr/>
          <a:lstStyle/>
          <a:p>
            <a:pPr lvl="0"/>
            <a:r>
              <a:rPr lang="mn-MN" sz="3200" b="1" dirty="0" smtClean="0"/>
              <a:t>ДЭМБ: </a:t>
            </a:r>
            <a:r>
              <a:rPr lang="mn-MN" altLang="en-US" sz="3200" b="1" dirty="0" smtClean="0"/>
              <a:t>Дөрвөн </a:t>
            </a:r>
            <a:r>
              <a:rPr lang="mn-MN" altLang="en-US" sz="3200" b="1" dirty="0"/>
              <a:t>талт арга хэмжээ</a:t>
            </a:r>
            <a:r>
              <a:rPr lang="en-GB" altLang="en-US" sz="3200" b="1" dirty="0"/>
              <a:t>: </a:t>
            </a:r>
            <a:br>
              <a:rPr lang="en-GB" altLang="en-US" sz="3200" b="1" dirty="0"/>
            </a:br>
            <a:endParaRPr lang="en-A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1" y="126129"/>
            <a:ext cx="6736250" cy="671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6470" y="1834534"/>
            <a:ext cx="523415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altLang="en-US" sz="2800" b="1" dirty="0" smtClean="0">
                <a:solidFill>
                  <a:srgbClr val="7030A0"/>
                </a:solidFill>
              </a:rPr>
              <a:t>Үйлчлүүлэгч </a:t>
            </a:r>
            <a:r>
              <a:rPr lang="mn-MN" altLang="en-US" sz="2800" b="1" dirty="0">
                <a:solidFill>
                  <a:srgbClr val="7030A0"/>
                </a:solidFill>
              </a:rPr>
              <a:t>ба олон </a:t>
            </a:r>
            <a:r>
              <a:rPr lang="mn-MN" altLang="en-US" sz="2800" b="1" dirty="0" smtClean="0">
                <a:solidFill>
                  <a:srgbClr val="7030A0"/>
                </a:solidFill>
              </a:rPr>
              <a:t>нийт</a:t>
            </a:r>
          </a:p>
          <a:p>
            <a:pPr lvl="1">
              <a:spcBef>
                <a:spcPts val="300"/>
              </a:spcBef>
            </a:pPr>
            <a:endParaRPr lang="en-GB" altLang="en-US" sz="2800" b="1" dirty="0">
              <a:solidFill>
                <a:srgbClr val="7030A0"/>
              </a:solidFill>
            </a:endParaRPr>
          </a:p>
          <a:p>
            <a:pPr marL="4572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altLang="en-US" sz="2800" b="1" dirty="0">
                <a:solidFill>
                  <a:schemeClr val="accent6">
                    <a:lumMod val="75000"/>
                  </a:schemeClr>
                </a:solidFill>
              </a:rPr>
              <a:t>Эрүүл мэндийн 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мэргэжилтнүүд</a:t>
            </a:r>
          </a:p>
          <a:p>
            <a:pPr marL="4572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altLang="en-US" sz="2800" b="1" dirty="0">
                <a:solidFill>
                  <a:schemeClr val="accent3"/>
                </a:solidFill>
              </a:rPr>
              <a:t>Эм </a:t>
            </a:r>
            <a:r>
              <a:rPr lang="mn-MN" altLang="en-US" sz="2800" b="1" dirty="0" smtClean="0">
                <a:solidFill>
                  <a:schemeClr val="accent3"/>
                </a:solidFill>
              </a:rPr>
              <a:t>тариа</a:t>
            </a:r>
          </a:p>
          <a:p>
            <a:pPr marL="4572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altLang="en-US" sz="2800" b="1" dirty="0">
              <a:solidFill>
                <a:schemeClr val="accent3"/>
              </a:solidFill>
            </a:endParaRPr>
          </a:p>
          <a:p>
            <a:pPr marL="4572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altLang="en-US" sz="2800" b="1" dirty="0" smtClean="0">
                <a:solidFill>
                  <a:srgbClr val="C00000"/>
                </a:solidFill>
              </a:rPr>
              <a:t>Тогтолцоо </a:t>
            </a:r>
            <a:r>
              <a:rPr lang="mn-MN" altLang="en-US" sz="2800" b="1" dirty="0">
                <a:solidFill>
                  <a:srgbClr val="C00000"/>
                </a:solidFill>
              </a:rPr>
              <a:t>ба практик </a:t>
            </a:r>
            <a:r>
              <a:rPr lang="mn-MN" altLang="en-US" sz="2800" b="1" dirty="0" smtClean="0">
                <a:solidFill>
                  <a:srgbClr val="C00000"/>
                </a:solidFill>
              </a:rPr>
              <a:t>үйлдэл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9">
      <a:dk1>
        <a:srgbClr val="000000"/>
      </a:dk1>
      <a:lt1>
        <a:srgbClr val="FFFFFF"/>
      </a:lt1>
      <a:dk2>
        <a:srgbClr val="0CA1CD"/>
      </a:dk2>
      <a:lt2>
        <a:srgbClr val="003E74"/>
      </a:lt2>
      <a:accent1>
        <a:srgbClr val="DF5924"/>
      </a:accent1>
      <a:accent2>
        <a:srgbClr val="FEDB18"/>
      </a:accent2>
      <a:accent3>
        <a:srgbClr val="EC952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1084</Words>
  <Application>Microsoft Office PowerPoint</Application>
  <PresentationFormat>Custom</PresentationFormat>
  <Paragraphs>153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Эмийн аюулгүй байдал</vt:lpstr>
      <vt:lpstr>Яагаад эмийн аюулгүй байдал чухал вэ?</vt:lpstr>
      <vt:lpstr>Асуудал юунд байна?</vt:lpstr>
      <vt:lpstr>Эмийн аюулгүй байдал гэж юу вэ?</vt:lpstr>
      <vt:lpstr>Эмийн аюулгүй байдал гэж юу вэ? Хоёр талтай</vt:lpstr>
      <vt:lpstr>Эмийн аюулгүй байдал гэж юу вэ? Хоёр талтай</vt:lpstr>
      <vt:lpstr>ДЭМБ-ын хариу арга хэмжээ</vt:lpstr>
      <vt:lpstr>ДЭМБ-ын хариу арга хэмжээ</vt:lpstr>
      <vt:lpstr>ДЭМБ: Дөрвөн талт арга хэмжээ:  </vt:lpstr>
      <vt:lpstr>Бид хаанаас эхлэх вэ?</vt:lpstr>
      <vt:lpstr>1. Өвчтөний шилжүүлэг</vt:lpstr>
      <vt:lpstr>PowerPoint Presentation</vt:lpstr>
      <vt:lpstr>2. Үйлчлүүлэгч\өвчтөн, асран хамгаалагчдыг оролцуулах  </vt:lpstr>
      <vt:lpstr>2. Үйлчлүүлэгч\өвчтөн, асран хамгаалагчдыг оролцуулах </vt:lpstr>
      <vt:lpstr>3. Тухайн нөхцөл байдлыг анзаарах</vt:lpstr>
      <vt:lpstr>PowerPoint Presentation</vt:lpstr>
      <vt:lpstr>PowerPoint Presentation</vt:lpstr>
      <vt:lpstr>PowerPoint Presentation</vt:lpstr>
      <vt:lpstr>Эмийн аюулгүй байдлыг хангах 5 агшин </vt:lpstr>
      <vt:lpstr>Эмийн аюулгүй байдлыг хангах 5 агшин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safety</dc:title>
  <dc:creator>Franklin, Bryony</dc:creator>
  <cp:lastModifiedBy>Boro</cp:lastModifiedBy>
  <cp:revision>58</cp:revision>
  <cp:lastPrinted>2021-04-01T10:11:51Z</cp:lastPrinted>
  <dcterms:modified xsi:type="dcterms:W3CDTF">2021-06-30T05:44:08Z</dcterms:modified>
</cp:coreProperties>
</file>